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7.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24.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28.xml" ContentType="application/vnd.openxmlformats-officedocument.theme+xml"/>
  <Override PartName="/ppt/theme/theme16.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0.png" ContentType="image/png"/>
  <Override PartName="/ppt/media/image57.png" ContentType="image/png"/>
  <Override PartName="/ppt/media/image7.gif" ContentType="image/gif"/>
  <Override PartName="/ppt/media/image19.png" ContentType="image/png"/>
  <Override PartName="/ppt/media/image21.png" ContentType="image/png"/>
  <Override PartName="/ppt/media/image58.png" ContentType="image/png"/>
  <Override PartName="/ppt/media/image47.png" ContentType="image/png"/>
  <Override PartName="/ppt/media/image10.png" ContentType="image/png"/>
  <Override PartName="/ppt/media/image1.png" ContentType="image/png"/>
  <Override PartName="/ppt/media/image33.png" ContentType="image/png"/>
  <Override PartName="/ppt/media/image38.png" ContentType="image/png"/>
  <Override PartName="/ppt/media/image6.png" ContentType="image/png"/>
  <Override PartName="/ppt/media/image37.png" ContentType="image/png"/>
  <Override PartName="/ppt/media/image25.png" ContentType="image/png"/>
  <Override PartName="/ppt/media/image13.png" ContentType="image/png"/>
  <Override PartName="/ppt/media/image29.png" ContentType="image/png"/>
  <Override PartName="/ppt/media/image17.png" ContentType="image/png"/>
  <Override PartName="/ppt/media/image27.png" ContentType="image/png"/>
  <Override PartName="/ppt/media/image26.png" ContentType="image/png"/>
  <Override PartName="/ppt/media/image5.png" ContentType="image/png"/>
  <Override PartName="/ppt/media/image14.png" ContentType="image/png"/>
  <Override PartName="/ppt/media/image59.png" ContentType="image/png"/>
  <Override PartName="/ppt/media/image22.png" ContentType="image/png"/>
  <Override PartName="/ppt/media/image24.png" ContentType="image/png"/>
  <Override PartName="/ppt/media/image60.png" ContentType="image/png"/>
  <Override PartName="/ppt/media/image23.png" ContentType="image/png"/>
  <Override PartName="/ppt/media/image16.png" ContentType="image/png"/>
  <Override PartName="/ppt/media/image28.png" ContentType="image/png"/>
  <Override PartName="/ppt/media/image8.gif" ContentType="image/gif"/>
  <Override PartName="/ppt/media/image56.png" ContentType="image/png"/>
  <Override PartName="/ppt/media/image4.wmf" ContentType="image/x-wmf"/>
  <Override PartName="/ppt/media/image18.png" ContentType="image/png"/>
  <Override PartName="/ppt/media/image9.png" ContentType="image/png"/>
  <Override PartName="/ppt/media/image34.png" ContentType="image/png"/>
  <Override PartName="/ppt/media/image2.png" ContentType="image/png"/>
  <Override PartName="/ppt/media/image11.png" ContentType="image/png"/>
  <Override PartName="/ppt/media/image15.jpeg" ContentType="image/jpeg"/>
  <Override PartName="/ppt/media/image48.png" ContentType="image/png"/>
  <Override PartName="/ppt/media/image35.png" ContentType="image/png"/>
  <Override PartName="/ppt/media/image3.png" ContentType="image/png"/>
  <Override PartName="/ppt/media/image12.png" ContentType="image/png"/>
  <Override PartName="/ppt/media/image49.png" ContentType="image/png"/>
  <Override PartName="/ppt/media/image30.png" ContentType="image/png"/>
  <Override PartName="/ppt/media/image31.png" ContentType="image/png"/>
  <Override PartName="/ppt/media/image32.png" ContentType="image/png"/>
  <Override PartName="/ppt/media/image36.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slides/_rels/slide6.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34.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33.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32.xml.rels" ContentType="application/vnd.openxmlformats-package.relationships+xml"/>
  <Override PartName="/ppt/notesSlides/_rels/notesSlide31.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34.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Lst>
  <p:notesMasterIdLst>
    <p:notesMasterId r:id="rId29"/>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Lst>
  <p:sldSz cx="100806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notesMaster" Target="notesMasters/notesMaster1.xml"/><Relationship Id="rId30" Type="http://schemas.openxmlformats.org/officeDocument/2006/relationships/slide" Target="slides/slide1.xml"/><Relationship Id="rId31" Type="http://schemas.openxmlformats.org/officeDocument/2006/relationships/slide" Target="slides/slide2.xml"/><Relationship Id="rId32" Type="http://schemas.openxmlformats.org/officeDocument/2006/relationships/slide" Target="slides/slide3.xml"/><Relationship Id="rId33" Type="http://schemas.openxmlformats.org/officeDocument/2006/relationships/slide" Target="slides/slide4.xml"/><Relationship Id="rId34" Type="http://schemas.openxmlformats.org/officeDocument/2006/relationships/slide" Target="slides/slide5.xml"/><Relationship Id="rId35" Type="http://schemas.openxmlformats.org/officeDocument/2006/relationships/slide" Target="slides/slide6.xml"/><Relationship Id="rId36" Type="http://schemas.openxmlformats.org/officeDocument/2006/relationships/slide" Target="slides/slide7.xml"/><Relationship Id="rId37" Type="http://schemas.openxmlformats.org/officeDocument/2006/relationships/slide" Target="slides/slide8.xml"/><Relationship Id="rId38" Type="http://schemas.openxmlformats.org/officeDocument/2006/relationships/slide" Target="slides/slide9.xml"/><Relationship Id="rId39" Type="http://schemas.openxmlformats.org/officeDocument/2006/relationships/slide" Target="slides/slide10.xml"/><Relationship Id="rId40" Type="http://schemas.openxmlformats.org/officeDocument/2006/relationships/slide" Target="slides/slide11.xml"/><Relationship Id="rId41" Type="http://schemas.openxmlformats.org/officeDocument/2006/relationships/slide" Target="slides/slide12.xml"/><Relationship Id="rId42" Type="http://schemas.openxmlformats.org/officeDocument/2006/relationships/slide" Target="slides/slide13.xml"/><Relationship Id="rId43" Type="http://schemas.openxmlformats.org/officeDocument/2006/relationships/slide" Target="slides/slide14.xml"/><Relationship Id="rId44" Type="http://schemas.openxmlformats.org/officeDocument/2006/relationships/slide" Target="slides/slide15.xml"/><Relationship Id="rId45" Type="http://schemas.openxmlformats.org/officeDocument/2006/relationships/slide" Target="slides/slide16.xml"/><Relationship Id="rId46" Type="http://schemas.openxmlformats.org/officeDocument/2006/relationships/slide" Target="slides/slide17.xml"/><Relationship Id="rId47" Type="http://schemas.openxmlformats.org/officeDocument/2006/relationships/slide" Target="slides/slide18.xml"/><Relationship Id="rId48" Type="http://schemas.openxmlformats.org/officeDocument/2006/relationships/slide" Target="slides/slide19.xml"/><Relationship Id="rId49" Type="http://schemas.openxmlformats.org/officeDocument/2006/relationships/slide" Target="slides/slide20.xml"/><Relationship Id="rId50" Type="http://schemas.openxmlformats.org/officeDocument/2006/relationships/slide" Target="slides/slide21.xml"/><Relationship Id="rId51" Type="http://schemas.openxmlformats.org/officeDocument/2006/relationships/slide" Target="slides/slide22.xml"/><Relationship Id="rId52" Type="http://schemas.openxmlformats.org/officeDocument/2006/relationships/slide" Target="slides/slide23.xml"/><Relationship Id="rId53" Type="http://schemas.openxmlformats.org/officeDocument/2006/relationships/slide" Target="slides/slide24.xml"/><Relationship Id="rId54" Type="http://schemas.openxmlformats.org/officeDocument/2006/relationships/slide" Target="slides/slide25.xml"/><Relationship Id="rId55" Type="http://schemas.openxmlformats.org/officeDocument/2006/relationships/slide" Target="slides/slide26.xml"/><Relationship Id="rId56" Type="http://schemas.openxmlformats.org/officeDocument/2006/relationships/slide" Target="slides/slide27.xml"/><Relationship Id="rId57" Type="http://schemas.openxmlformats.org/officeDocument/2006/relationships/slide" Target="slides/slide28.xml"/><Relationship Id="rId58" Type="http://schemas.openxmlformats.org/officeDocument/2006/relationships/slide" Target="slides/slide29.xml"/><Relationship Id="rId59" Type="http://schemas.openxmlformats.org/officeDocument/2006/relationships/slide" Target="slides/slide30.xml"/><Relationship Id="rId60" Type="http://schemas.openxmlformats.org/officeDocument/2006/relationships/slide" Target="slides/slide31.xml"/><Relationship Id="rId61" Type="http://schemas.openxmlformats.org/officeDocument/2006/relationships/slide" Target="slides/slide32.xml"/><Relationship Id="rId62" Type="http://schemas.openxmlformats.org/officeDocument/2006/relationships/slide" Target="slides/slide33.xml"/><Relationship Id="rId63" Type="http://schemas.openxmlformats.org/officeDocument/2006/relationships/slide" Target="slides/slide34.xml"/><Relationship Id="rId6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9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9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94"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95"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6"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95C9BC51-0BE7-46BC-B7C5-AA6CE34437FE}"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1376280" y="1336680"/>
            <a:ext cx="4801320" cy="3601080"/>
          </a:xfrm>
          <a:prstGeom prst="rect">
            <a:avLst/>
          </a:prstGeom>
          <a:ln w="0">
            <a:noFill/>
          </a:ln>
        </p:spPr>
      </p:sp>
      <p:sp>
        <p:nvSpPr>
          <p:cNvPr id="453"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4"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1376280" y="1336680"/>
            <a:ext cx="4801320" cy="3601080"/>
          </a:xfrm>
          <a:prstGeom prst="rect">
            <a:avLst/>
          </a:prstGeom>
          <a:ln w="0">
            <a:noFill/>
          </a:ln>
        </p:spPr>
      </p:sp>
      <p:sp>
        <p:nvSpPr>
          <p:cNvPr id="480"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1"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1376280" y="1336680"/>
            <a:ext cx="4801320" cy="3601440"/>
          </a:xfrm>
          <a:prstGeom prst="rect">
            <a:avLst/>
          </a:prstGeom>
          <a:ln w="0">
            <a:noFill/>
          </a:ln>
        </p:spPr>
      </p:sp>
      <p:sp>
        <p:nvSpPr>
          <p:cNvPr id="483"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4" name="CustomShape 19"/>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1376280" y="1336680"/>
            <a:ext cx="4801320" cy="3601440"/>
          </a:xfrm>
          <a:prstGeom prst="rect">
            <a:avLst/>
          </a:prstGeom>
          <a:ln w="0">
            <a:noFill/>
          </a:ln>
        </p:spPr>
      </p:sp>
      <p:sp>
        <p:nvSpPr>
          <p:cNvPr id="486"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7"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1376280" y="1336680"/>
            <a:ext cx="4801320" cy="3601440"/>
          </a:xfrm>
          <a:prstGeom prst="rect">
            <a:avLst/>
          </a:prstGeom>
          <a:ln w="0">
            <a:noFill/>
          </a:ln>
        </p:spPr>
      </p:sp>
      <p:sp>
        <p:nvSpPr>
          <p:cNvPr id="489"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0"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1376280" y="1336680"/>
            <a:ext cx="4801320" cy="3601440"/>
          </a:xfrm>
          <a:prstGeom prst="rect">
            <a:avLst/>
          </a:prstGeom>
          <a:ln w="0">
            <a:noFill/>
          </a:ln>
        </p:spPr>
      </p:sp>
      <p:sp>
        <p:nvSpPr>
          <p:cNvPr id="492"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3"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1376280" y="1336680"/>
            <a:ext cx="4801320" cy="3601080"/>
          </a:xfrm>
          <a:prstGeom prst="rect">
            <a:avLst/>
          </a:prstGeom>
          <a:ln w="0">
            <a:noFill/>
          </a:ln>
        </p:spPr>
      </p:sp>
      <p:sp>
        <p:nvSpPr>
          <p:cNvPr id="495"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6"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1376280" y="1336680"/>
            <a:ext cx="4801320" cy="3601440"/>
          </a:xfrm>
          <a:prstGeom prst="rect">
            <a:avLst/>
          </a:prstGeom>
          <a:ln w="0">
            <a:noFill/>
          </a:ln>
        </p:spPr>
      </p:sp>
      <p:sp>
        <p:nvSpPr>
          <p:cNvPr id="498"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9"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1376280" y="1336680"/>
            <a:ext cx="4801320" cy="3601080"/>
          </a:xfrm>
          <a:prstGeom prst="rect">
            <a:avLst/>
          </a:prstGeom>
          <a:ln w="0">
            <a:noFill/>
          </a:ln>
        </p:spPr>
      </p:sp>
      <p:sp>
        <p:nvSpPr>
          <p:cNvPr id="501"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2" name="CustomShape 22"/>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1376280" y="1336680"/>
            <a:ext cx="4801320" cy="3601440"/>
          </a:xfrm>
          <a:prstGeom prst="rect">
            <a:avLst/>
          </a:prstGeom>
          <a:ln w="0">
            <a:noFill/>
          </a:ln>
        </p:spPr>
      </p:sp>
      <p:sp>
        <p:nvSpPr>
          <p:cNvPr id="504"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5" name="CustomShape 27"/>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1376280" y="1336680"/>
            <a:ext cx="4801320" cy="3601440"/>
          </a:xfrm>
          <a:prstGeom prst="rect">
            <a:avLst/>
          </a:prstGeom>
          <a:ln w="0">
            <a:noFill/>
          </a:ln>
        </p:spPr>
      </p:sp>
      <p:sp>
        <p:nvSpPr>
          <p:cNvPr id="507"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8" name="CustomShape 122"/>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1376280" y="1336680"/>
            <a:ext cx="4801320" cy="3601440"/>
          </a:xfrm>
          <a:prstGeom prst="rect">
            <a:avLst/>
          </a:prstGeom>
          <a:ln w="0">
            <a:noFill/>
          </a:ln>
        </p:spPr>
      </p:sp>
      <p:sp>
        <p:nvSpPr>
          <p:cNvPr id="456"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7"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1376280" y="1336680"/>
            <a:ext cx="4801320" cy="3601440"/>
          </a:xfrm>
          <a:prstGeom prst="rect">
            <a:avLst/>
          </a:prstGeom>
          <a:ln w="0">
            <a:noFill/>
          </a:ln>
        </p:spPr>
      </p:sp>
      <p:sp>
        <p:nvSpPr>
          <p:cNvPr id="510"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1" name="CustomShape 32"/>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1376280" y="1336680"/>
            <a:ext cx="4801320" cy="3601440"/>
          </a:xfrm>
          <a:prstGeom prst="rect">
            <a:avLst/>
          </a:prstGeom>
          <a:ln w="0">
            <a:noFill/>
          </a:ln>
        </p:spPr>
      </p:sp>
      <p:sp>
        <p:nvSpPr>
          <p:cNvPr id="513"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4" name="CustomShape 98"/>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1376280" y="1336680"/>
            <a:ext cx="4801320" cy="3601440"/>
          </a:xfrm>
          <a:prstGeom prst="rect">
            <a:avLst/>
          </a:prstGeom>
          <a:ln w="0">
            <a:noFill/>
          </a:ln>
        </p:spPr>
      </p:sp>
      <p:sp>
        <p:nvSpPr>
          <p:cNvPr id="516"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7" name="CustomShape 80"/>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1376280" y="1336680"/>
            <a:ext cx="4801320" cy="3601440"/>
          </a:xfrm>
          <a:prstGeom prst="rect">
            <a:avLst/>
          </a:prstGeom>
          <a:ln w="0">
            <a:noFill/>
          </a:ln>
        </p:spPr>
      </p:sp>
      <p:sp>
        <p:nvSpPr>
          <p:cNvPr id="519"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0" name="CustomShape 76"/>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1376280" y="1336680"/>
            <a:ext cx="4801320" cy="3601440"/>
          </a:xfrm>
          <a:prstGeom prst="rect">
            <a:avLst/>
          </a:prstGeom>
          <a:ln w="0">
            <a:noFill/>
          </a:ln>
        </p:spPr>
      </p:sp>
      <p:sp>
        <p:nvSpPr>
          <p:cNvPr id="522"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3" name="CustomShape 85"/>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1376280" y="1336680"/>
            <a:ext cx="4801320" cy="3601440"/>
          </a:xfrm>
          <a:prstGeom prst="rect">
            <a:avLst/>
          </a:prstGeom>
          <a:ln w="0">
            <a:noFill/>
          </a:ln>
        </p:spPr>
      </p:sp>
      <p:sp>
        <p:nvSpPr>
          <p:cNvPr id="525"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6" name="CustomShape 89"/>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1376280" y="1336680"/>
            <a:ext cx="4801320" cy="3601440"/>
          </a:xfrm>
          <a:prstGeom prst="rect">
            <a:avLst/>
          </a:prstGeom>
          <a:ln w="0">
            <a:noFill/>
          </a:ln>
        </p:spPr>
      </p:sp>
      <p:sp>
        <p:nvSpPr>
          <p:cNvPr id="528"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9" name="CustomShape 94"/>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1376280" y="1336680"/>
            <a:ext cx="4801320" cy="3601440"/>
          </a:xfrm>
          <a:prstGeom prst="rect">
            <a:avLst/>
          </a:prstGeom>
          <a:ln w="0">
            <a:noFill/>
          </a:ln>
        </p:spPr>
      </p:sp>
      <p:sp>
        <p:nvSpPr>
          <p:cNvPr id="531"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2" name="CustomShape 37"/>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1376280" y="1336680"/>
            <a:ext cx="4801320" cy="3601440"/>
          </a:xfrm>
          <a:prstGeom prst="rect">
            <a:avLst/>
          </a:prstGeom>
          <a:ln w="0">
            <a:noFill/>
          </a:ln>
        </p:spPr>
      </p:sp>
      <p:sp>
        <p:nvSpPr>
          <p:cNvPr id="534"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5" name="CustomShape 42"/>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1376280" y="1336680"/>
            <a:ext cx="4801320" cy="3601440"/>
          </a:xfrm>
          <a:prstGeom prst="rect">
            <a:avLst/>
          </a:prstGeom>
          <a:ln w="0">
            <a:noFill/>
          </a:ln>
        </p:spPr>
      </p:sp>
      <p:sp>
        <p:nvSpPr>
          <p:cNvPr id="537"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8" name="CustomShape 47"/>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1376280" y="1336680"/>
            <a:ext cx="4801320" cy="3601080"/>
          </a:xfrm>
          <a:prstGeom prst="rect">
            <a:avLst/>
          </a:prstGeom>
          <a:ln w="0">
            <a:noFill/>
          </a:ln>
        </p:spPr>
      </p:sp>
      <p:sp>
        <p:nvSpPr>
          <p:cNvPr id="459"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0"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1376280" y="1336680"/>
            <a:ext cx="4801320" cy="3601440"/>
          </a:xfrm>
          <a:prstGeom prst="rect">
            <a:avLst/>
          </a:prstGeom>
          <a:ln w="0">
            <a:noFill/>
          </a:ln>
        </p:spPr>
      </p:sp>
      <p:sp>
        <p:nvSpPr>
          <p:cNvPr id="540"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1" name="CustomShape 52"/>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1376280" y="1336680"/>
            <a:ext cx="4801320" cy="3601440"/>
          </a:xfrm>
          <a:prstGeom prst="rect">
            <a:avLst/>
          </a:prstGeom>
          <a:ln w="0">
            <a:noFill/>
          </a:ln>
        </p:spPr>
      </p:sp>
      <p:sp>
        <p:nvSpPr>
          <p:cNvPr id="543"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4" name="CustomShape 57"/>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1376280" y="1336680"/>
            <a:ext cx="4801320" cy="3601440"/>
          </a:xfrm>
          <a:prstGeom prst="rect">
            <a:avLst/>
          </a:prstGeom>
          <a:ln w="0">
            <a:noFill/>
          </a:ln>
        </p:spPr>
      </p:sp>
      <p:sp>
        <p:nvSpPr>
          <p:cNvPr id="546"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7" name="CustomShape 67"/>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1376280" y="1336680"/>
            <a:ext cx="4801320" cy="3601440"/>
          </a:xfrm>
          <a:prstGeom prst="rect">
            <a:avLst/>
          </a:prstGeom>
          <a:ln w="0">
            <a:noFill/>
          </a:ln>
        </p:spPr>
      </p:sp>
      <p:sp>
        <p:nvSpPr>
          <p:cNvPr id="549"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50" name="CustomShape 72"/>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1376280" y="1336680"/>
            <a:ext cx="4801320" cy="3601440"/>
          </a:xfrm>
          <a:prstGeom prst="rect">
            <a:avLst/>
          </a:prstGeom>
          <a:ln w="0">
            <a:noFill/>
          </a:ln>
        </p:spPr>
      </p:sp>
      <p:sp>
        <p:nvSpPr>
          <p:cNvPr id="552"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53"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1376280" y="1336680"/>
            <a:ext cx="4801320" cy="3601080"/>
          </a:xfrm>
          <a:prstGeom prst="rect">
            <a:avLst/>
          </a:prstGeom>
          <a:ln w="0">
            <a:noFill/>
          </a:ln>
        </p:spPr>
      </p:sp>
      <p:sp>
        <p:nvSpPr>
          <p:cNvPr id="462"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3"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1376280" y="1336680"/>
            <a:ext cx="4801320" cy="3601080"/>
          </a:xfrm>
          <a:prstGeom prst="rect">
            <a:avLst/>
          </a:prstGeom>
          <a:ln w="0">
            <a:noFill/>
          </a:ln>
        </p:spPr>
      </p:sp>
      <p:sp>
        <p:nvSpPr>
          <p:cNvPr id="465"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6"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1376280" y="1336680"/>
            <a:ext cx="4801320" cy="3601080"/>
          </a:xfrm>
          <a:prstGeom prst="rect">
            <a:avLst/>
          </a:prstGeom>
          <a:ln w="0">
            <a:noFill/>
          </a:ln>
        </p:spPr>
      </p:sp>
      <p:sp>
        <p:nvSpPr>
          <p:cNvPr id="468"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9" name="CustomShape 9"/>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1376280" y="1336680"/>
            <a:ext cx="4801320" cy="3601080"/>
          </a:xfrm>
          <a:prstGeom prst="rect">
            <a:avLst/>
          </a:prstGeom>
          <a:ln w="0">
            <a:noFill/>
          </a:ln>
        </p:spPr>
      </p:sp>
      <p:sp>
        <p:nvSpPr>
          <p:cNvPr id="471"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2" name="CustomShape 14"/>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1376280" y="1336680"/>
            <a:ext cx="4801320" cy="3601080"/>
          </a:xfrm>
          <a:prstGeom prst="rect">
            <a:avLst/>
          </a:prstGeom>
          <a:ln w="0">
            <a:noFill/>
          </a:ln>
        </p:spPr>
      </p:sp>
      <p:sp>
        <p:nvSpPr>
          <p:cNvPr id="474"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5"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1376280" y="1336680"/>
            <a:ext cx="4801320" cy="3601080"/>
          </a:xfrm>
          <a:prstGeom prst="rect">
            <a:avLst/>
          </a:prstGeom>
          <a:ln w="0">
            <a:noFill/>
          </a:ln>
        </p:spPr>
      </p:sp>
      <p:sp>
        <p:nvSpPr>
          <p:cNvPr id="477" name="PlaceHolder 2"/>
          <p:cNvSpPr>
            <a:spLocks noGrp="1"/>
          </p:cNvSpPr>
          <p:nvPr>
            <p:ph type="body"/>
          </p:nvPr>
        </p:nvSpPr>
        <p:spPr>
          <a:xfrm>
            <a:off x="756000" y="5145120"/>
            <a:ext cx="6041520" cy="420372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8" name="CustomShape 3"/>
          <p:cNvSpPr/>
          <p:nvPr/>
        </p:nvSpPr>
        <p:spPr>
          <a:xfrm>
            <a:off x="0" y="10155240"/>
            <a:ext cx="3269880" cy="53028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0"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9"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0"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2"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4"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6">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1"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7">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0">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1"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2"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3"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1">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73"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4"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5"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_">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_">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__">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6"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6"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 name="PlaceHolder 4"/>
          <p:cNvSpPr>
            <a:spLocks noGrp="1"/>
          </p:cNvSpPr>
          <p:nvPr>
            <p:ph type="body"/>
          </p:nvPr>
        </p:nvSpPr>
        <p:spPr>
          <a:xfrm>
            <a:off x="504000" y="4058640"/>
            <a:ext cx="9071640" cy="2090520"/>
          </a:xfrm>
          <a:prstGeom prst="rect">
            <a:avLst/>
          </a:prstGeom>
          <a:noFill/>
          <a:ln w="0">
            <a:noFill/>
          </a:ln>
        </p:spPr>
        <p:txBody>
          <a:bodyPr lIns="0" rIns="0" tIns="0" bIns="0" anchor="t">
            <a:normAutofit fontScale="81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3"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4"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5"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56"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3"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4"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65" name="PlaceHolder 4"/>
          <p:cNvSpPr>
            <a:spLocks noGrp="1"/>
          </p:cNvSpPr>
          <p:nvPr>
            <p:ph type="body"/>
          </p:nvPr>
        </p:nvSpPr>
        <p:spPr>
          <a:xfrm>
            <a:off x="5152680" y="405864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1"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2"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73"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74"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5"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6"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7" name="PlaceHolder 4"/>
          <p:cNvSpPr>
            <a:spLocks noGrp="1"/>
          </p:cNvSpPr>
          <p:nvPr>
            <p:ph type="body"/>
          </p:nvPr>
        </p:nvSpPr>
        <p:spPr>
          <a:xfrm>
            <a:off x="504000" y="4058640"/>
            <a:ext cx="9071640" cy="2090520"/>
          </a:xfrm>
          <a:prstGeom prst="rect">
            <a:avLst/>
          </a:prstGeom>
          <a:noFill/>
          <a:ln w="0">
            <a:noFill/>
          </a:ln>
        </p:spPr>
        <p:txBody>
          <a:bodyPr lIns="0" rIns="0" tIns="0" bIns="0" anchor="t">
            <a:normAutofit fontScale="81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83"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84"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85"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8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7" name="PlaceHolder 2"/>
          <p:cNvSpPr>
            <a:spLocks noGrp="1"/>
          </p:cNvSpPr>
          <p:nvPr>
            <p:ph type="body"/>
          </p:nvPr>
        </p:nvSpPr>
        <p:spPr>
          <a:xfrm>
            <a:off x="504000" y="1768680"/>
            <a:ext cx="9071640" cy="2090520"/>
          </a:xfrm>
          <a:prstGeom prst="rect">
            <a:avLst/>
          </a:prstGeom>
          <a:noFill/>
          <a:ln w="0">
            <a:noFill/>
          </a:ln>
        </p:spPr>
        <p:txBody>
          <a:bodyPr lIns="0" rIns="0" tIns="0" bIns="0" anchor="t">
            <a:normAutofit fontScale="81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88" name="PlaceHolder 3"/>
          <p:cNvSpPr>
            <a:spLocks noGrp="1"/>
          </p:cNvSpPr>
          <p:nvPr>
            <p:ph type="body"/>
          </p:nvPr>
        </p:nvSpPr>
        <p:spPr>
          <a:xfrm>
            <a:off x="504000" y="4058640"/>
            <a:ext cx="9071640" cy="2090520"/>
          </a:xfrm>
          <a:prstGeom prst="rect">
            <a:avLst/>
          </a:prstGeom>
          <a:noFill/>
          <a:ln w="0">
            <a:noFill/>
          </a:ln>
        </p:spPr>
        <p:txBody>
          <a:bodyPr lIns="0" rIns="0" tIns="0" bIns="0" anchor="t">
            <a:normAutofit fontScale="81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93"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94"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95"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9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7"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8"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99"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00" name="PlaceHolder 5"/>
          <p:cNvSpPr>
            <a:spLocks noGrp="1"/>
          </p:cNvSpPr>
          <p:nvPr>
            <p:ph type="body"/>
          </p:nvPr>
        </p:nvSpPr>
        <p:spPr>
          <a:xfrm>
            <a:off x="5152680" y="405864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6"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7"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8"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09"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1"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2"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3"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5"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7"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8"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9"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0"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1"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25"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26"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7"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8"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9"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 name="PlaceHolder 2"/>
          <p:cNvSpPr>
            <a:spLocks noGrp="1"/>
          </p:cNvSpPr>
          <p:nvPr>
            <p:ph type="body"/>
          </p:nvPr>
        </p:nvSpPr>
        <p:spPr>
          <a:xfrm>
            <a:off x="504000" y="1768680"/>
            <a:ext cx="9071640" cy="2090520"/>
          </a:xfrm>
          <a:prstGeom prst="rect">
            <a:avLst/>
          </a:prstGeom>
          <a:noFill/>
          <a:ln w="0">
            <a:noFill/>
          </a:ln>
        </p:spPr>
        <p:txBody>
          <a:bodyPr lIns="0" rIns="0" tIns="0" bIns="0" anchor="t">
            <a:normAutofit fontScale="81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2" name="PlaceHolder 3"/>
          <p:cNvSpPr>
            <a:spLocks noGrp="1"/>
          </p:cNvSpPr>
          <p:nvPr>
            <p:ph type="body"/>
          </p:nvPr>
        </p:nvSpPr>
        <p:spPr>
          <a:xfrm>
            <a:off x="504000" y="4058640"/>
            <a:ext cx="9071640" cy="2090520"/>
          </a:xfrm>
          <a:prstGeom prst="rect">
            <a:avLst/>
          </a:prstGeom>
          <a:noFill/>
          <a:ln w="0">
            <a:noFill/>
          </a:ln>
        </p:spPr>
        <p:txBody>
          <a:bodyPr lIns="0" rIns="0" tIns="0" bIns="0" anchor="t">
            <a:normAutofit fontScale="81111"/>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3"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4"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35"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3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7"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38"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3"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4"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45"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4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9"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0"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1"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3"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4"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5"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57"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8"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59"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5"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6"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67"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68"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9"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70"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71" name="PlaceHolder 4"/>
          <p:cNvSpPr>
            <a:spLocks noGrp="1"/>
          </p:cNvSpPr>
          <p:nvPr>
            <p:ph type="body"/>
          </p:nvPr>
        </p:nvSpPr>
        <p:spPr>
          <a:xfrm>
            <a:off x="5152680" y="405864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7"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8"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79"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8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81"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84"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 name="CustomShape 1"/>
          <p:cNvSpPr/>
          <p:nvPr/>
        </p:nvSpPr>
        <p:spPr>
          <a:xfrm>
            <a:off x="0" y="180000"/>
            <a:ext cx="9713880" cy="125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6" name="CustomShape 2"/>
          <p:cNvSpPr/>
          <p:nvPr/>
        </p:nvSpPr>
        <p:spPr>
          <a:xfrm>
            <a:off x="7560000" y="6840000"/>
            <a:ext cx="2513880" cy="533880"/>
          </a:xfrm>
          <a:prstGeom prst="rect">
            <a:avLst/>
          </a:prstGeom>
          <a:solidFill>
            <a:srgbClr val="e74c3c"/>
          </a:solidFill>
          <a:ln w="7200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ffffff"/>
              </a:solidFill>
              <a:latin typeface="Arial"/>
              <a:ea typeface="DejaVu Sans"/>
            </a:endParaRPr>
          </a:p>
        </p:txBody>
      </p:sp>
      <p:sp>
        <p:nvSpPr>
          <p:cNvPr id="187" name="CustomShape 3"/>
          <p:cNvSpPr/>
          <p:nvPr/>
        </p:nvSpPr>
        <p:spPr>
          <a:xfrm>
            <a:off x="900000" y="6840000"/>
            <a:ext cx="6473880" cy="533880"/>
          </a:xfrm>
          <a:prstGeom prst="rect">
            <a:avLst/>
          </a:prstGeom>
          <a:solidFill>
            <a:srgbClr val="bdc3c7"/>
          </a:solidFill>
          <a:ln w="7200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8" name="CustomShape 4"/>
          <p:cNvSpPr/>
          <p:nvPr/>
        </p:nvSpPr>
        <p:spPr>
          <a:xfrm>
            <a:off x="180000" y="6840000"/>
            <a:ext cx="533880" cy="533880"/>
          </a:xfrm>
          <a:prstGeom prst="rect">
            <a:avLst/>
          </a:prstGeom>
          <a:noFill/>
          <a:ln w="7200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8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0"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8"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9"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0"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1" name="PlaceHolder 5"/>
          <p:cNvSpPr>
            <a:spLocks noGrp="1"/>
          </p:cNvSpPr>
          <p:nvPr>
            <p:ph type="body"/>
          </p:nvPr>
        </p:nvSpPr>
        <p:spPr>
          <a:xfrm>
            <a:off x="5152680" y="4058640"/>
            <a:ext cx="4426560" cy="209052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0"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3"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7"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8"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3"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4"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0" y="3150000"/>
            <a:ext cx="9713880" cy="125388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9"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hyperlink" Target="mailto:gustavo.hochuli@pucpr.br" TargetMode="External"/><Relationship Id="rId2" Type="http://schemas.openxmlformats.org/officeDocument/2006/relationships/hyperlink" Target="mailto:aghochuli@ppgia.pucpr.br" TargetMode="External"/><Relationship Id="rId3" Type="http://schemas.openxmlformats.org/officeDocument/2006/relationships/slideLayout" Target="../slideLayouts/slideLayout5.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slideLayout" Target="../slideLayouts/slideLayout17.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s://github.com/andrehochuli/teaching/blob/main/ComputerVision/Lecture%2007%20-%20CNN%20Implementation/Lecture_07_CNN_Architecture.ipynb" TargetMode="External"/><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7.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7.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jpeg"/><Relationship Id="rId3" Type="http://schemas.openxmlformats.org/officeDocument/2006/relationships/slideLayout" Target="../slideLayouts/slideLayout1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7.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7.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3.png"/><Relationship Id="rId4" Type="http://schemas.openxmlformats.org/officeDocument/2006/relationships/slideLayout" Target="../slideLayouts/slideLayout27.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27.xml"/><Relationship Id="rId8"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27.xml"/><Relationship Id="rId7"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slideLayout" Target="../slideLayouts/slideLayout27.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7.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7.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7.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27.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27.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27.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27.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slideLayout" Target="../slideLayouts/slideLayout27.xml"/><Relationship Id="rId6"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slideLayout" Target="../slideLayouts/slideLayout27.xml"/><Relationship Id="rId6"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s://github.com/andrehochuli/teaching/blob/main/ComputerVision/Lecture%2007%20-%20CNN%20Implementation/Lecture_07_CNN_Architecture.ipynb" TargetMode="External"/><Relationship Id="rId2" Type="http://schemas.openxmlformats.org/officeDocument/2006/relationships/slideLayout" Target="../slideLayouts/slideLayout17.xml"/><Relationship Id="rId3" Type="http://schemas.openxmlformats.org/officeDocument/2006/relationships/notesSlide" Target="../notesSlides/notesSlide34.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wmf"/><Relationship Id="rId3" Type="http://schemas.openxmlformats.org/officeDocument/2006/relationships/slideLayout" Target="../slideLayouts/slideLayout17.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image" Target="../media/image4.wmf"/><Relationship Id="rId4" Type="http://schemas.openxmlformats.org/officeDocument/2006/relationships/slideLayout" Target="../slideLayouts/slideLayout17.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image" Target="../media/image3.png"/><Relationship Id="rId3" Type="http://schemas.openxmlformats.org/officeDocument/2006/relationships/slideLayout" Target="../slideLayouts/slideLayout17.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gif"/><Relationship Id="rId2" Type="http://schemas.openxmlformats.org/officeDocument/2006/relationships/image" Target="../media/image3.png"/><Relationship Id="rId3" Type="http://schemas.openxmlformats.org/officeDocument/2006/relationships/slideLayout" Target="../slideLayouts/slideLayout17.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60000" y="333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Lecture 07 – CNN Applications and Tricks</a:t>
            </a:r>
            <a:endParaRPr b="0" lang="en-US" sz="3200" spc="-1" strike="noStrike">
              <a:solidFill>
                <a:srgbClr val="000000"/>
              </a:solidFill>
              <a:latin typeface="Arial"/>
            </a:endParaRPr>
          </a:p>
        </p:txBody>
      </p:sp>
      <p:sp>
        <p:nvSpPr>
          <p:cNvPr id="198" name="CustomShape 2"/>
          <p:cNvSpPr/>
          <p:nvPr/>
        </p:nvSpPr>
        <p:spPr>
          <a:xfrm>
            <a:off x="540000" y="4680000"/>
            <a:ext cx="9173880" cy="2513880"/>
          </a:xfrm>
          <a:prstGeom prst="rect">
            <a:avLst/>
          </a:prstGeom>
          <a:noFill/>
          <a:ln w="0">
            <a:noFill/>
          </a:ln>
        </p:spPr>
        <p:style>
          <a:lnRef idx="0"/>
          <a:fillRef idx="0"/>
          <a:effectRef idx="0"/>
          <a:fontRef idx="minor"/>
        </p:style>
        <p:txBody>
          <a:bodyPr lIns="0" rIns="0" tIns="0" bIns="0" anchor="t">
            <a:noAutofit/>
          </a:bodyPr>
          <a:p>
            <a:pPr defTabSz="914400">
              <a:lnSpc>
                <a:spcPct val="100000"/>
              </a:lnSpc>
            </a:pPr>
            <a:r>
              <a:rPr b="0" lang="pt-BR" sz="2200" spc="-1" strike="noStrike">
                <a:solidFill>
                  <a:srgbClr val="1c1c1c"/>
                </a:solidFill>
                <a:latin typeface="Latin Modern Sans"/>
                <a:ea typeface="DejaVu Sans"/>
              </a:rPr>
              <a:t>Prof. André Gustavo Hochuli</a:t>
            </a: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r>
              <a:rPr b="0" lang="pt-BR" sz="2200" spc="-1" strike="noStrike" u="sng">
                <a:solidFill>
                  <a:srgbClr val="0000ff"/>
                </a:solidFill>
                <a:uFillTx/>
                <a:latin typeface="Latin Modern Sans"/>
                <a:ea typeface="DejaVu Sans"/>
                <a:hlinkClick r:id="rId1"/>
              </a:rPr>
              <a:t>gustavo.hochuli@pucpr.br</a:t>
            </a:r>
            <a:endParaRPr b="0" lang="en-US" sz="2200" spc="-1" strike="noStrike">
              <a:solidFill>
                <a:srgbClr val="000000"/>
              </a:solidFill>
              <a:latin typeface="Arial"/>
            </a:endParaRPr>
          </a:p>
          <a:p>
            <a:pPr defTabSz="914400">
              <a:lnSpc>
                <a:spcPct val="100000"/>
              </a:lnSpc>
            </a:pPr>
            <a:r>
              <a:rPr b="0" lang="pt-BR" sz="2200" spc="-1" strike="noStrike" u="sng">
                <a:solidFill>
                  <a:srgbClr val="0000ff"/>
                </a:solidFill>
                <a:uFillTx/>
                <a:latin typeface="Latin Modern Sans"/>
                <a:ea typeface="DejaVu Sans"/>
                <a:hlinkClick r:id="rId2"/>
              </a:rPr>
              <a:t>aghochuli@ppgia.pucpr.br</a:t>
            </a: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62"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63"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64" name="CustomShape 4"/>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265" name="Picture 2" descr=""/>
          <p:cNvPicPr/>
          <p:nvPr/>
        </p:nvPicPr>
        <p:blipFill>
          <a:blip r:embed="rId1"/>
          <a:stretch/>
        </p:blipFill>
        <p:spPr>
          <a:xfrm>
            <a:off x="1029960" y="3668760"/>
            <a:ext cx="3780360" cy="1938600"/>
          </a:xfrm>
          <a:prstGeom prst="rect">
            <a:avLst/>
          </a:prstGeom>
          <a:ln w="0">
            <a:noFill/>
          </a:ln>
        </p:spPr>
      </p:pic>
      <p:pic>
        <p:nvPicPr>
          <p:cNvPr id="266" name="Imagem 8" descr=""/>
          <p:cNvPicPr/>
          <p:nvPr/>
        </p:nvPicPr>
        <p:blipFill>
          <a:blip r:embed="rId2"/>
          <a:stretch/>
        </p:blipFill>
        <p:spPr>
          <a:xfrm>
            <a:off x="4494240" y="1541880"/>
            <a:ext cx="3833640" cy="1365480"/>
          </a:xfrm>
          <a:prstGeom prst="rect">
            <a:avLst/>
          </a:prstGeom>
          <a:ln w="0">
            <a:noFill/>
          </a:ln>
        </p:spPr>
      </p:pic>
      <p:sp>
        <p:nvSpPr>
          <p:cNvPr id="267" name="Retângulo 9"/>
          <p:cNvSpPr/>
          <p:nvPr/>
        </p:nvSpPr>
        <p:spPr>
          <a:xfrm flipH="1">
            <a:off x="7197480" y="1541880"/>
            <a:ext cx="1077840" cy="136548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68" name="Picture 4" descr="A pseudo-softmax function for hardware-based high speed image  classification | Scientific Reports"/>
          <p:cNvPicPr/>
          <p:nvPr/>
        </p:nvPicPr>
        <p:blipFill>
          <a:blip r:embed="rId3"/>
          <a:stretch/>
        </p:blipFill>
        <p:spPr>
          <a:xfrm>
            <a:off x="5483160" y="3679200"/>
            <a:ext cx="4050720" cy="1938600"/>
          </a:xfrm>
          <a:prstGeom prst="rect">
            <a:avLst/>
          </a:prstGeom>
          <a:ln w="0">
            <a:noFill/>
          </a:ln>
        </p:spPr>
      </p:pic>
      <p:sp>
        <p:nvSpPr>
          <p:cNvPr id="269" name="Text Box 3"/>
          <p:cNvSpPr/>
          <p:nvPr/>
        </p:nvSpPr>
        <p:spPr>
          <a:xfrm>
            <a:off x="360000" y="1636560"/>
            <a:ext cx="479376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Softmax</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5"/>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71" name="CustomShape 16"/>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72" name="CustomShape 17"/>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73" name="CustomShape 18"/>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74" name="Text Box 2"/>
          <p:cNvSpPr/>
          <p:nvPr/>
        </p:nvSpPr>
        <p:spPr>
          <a:xfrm>
            <a:off x="360000" y="1636560"/>
            <a:ext cx="479376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Lets code our first CNN from scratch</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275" name="TextBox 2"/>
          <p:cNvSpPr/>
          <p:nvPr/>
        </p:nvSpPr>
        <p:spPr>
          <a:xfrm>
            <a:off x="1190880" y="2313720"/>
            <a:ext cx="89802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u="sng">
                <a:solidFill>
                  <a:schemeClr val="dk1"/>
                </a:solidFill>
                <a:uFillTx/>
                <a:latin typeface="Arial"/>
                <a:ea typeface="DejaVu Sans"/>
                <a:hlinkClick r:id="rId1"/>
              </a:rPr>
              <a:t>Lecture 07 - CNN Architecture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Overfitting</a:t>
            </a:r>
            <a:endParaRPr b="0" lang="en-US" sz="3200" spc="-1" strike="noStrike">
              <a:solidFill>
                <a:srgbClr val="000000"/>
              </a:solidFill>
              <a:latin typeface="Arial"/>
            </a:endParaRPr>
          </a:p>
        </p:txBody>
      </p:sp>
      <p:sp>
        <p:nvSpPr>
          <p:cNvPr id="277"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78"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79" name="CustomShape 4"/>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80" name="Text Box 3"/>
          <p:cNvSpPr/>
          <p:nvPr/>
        </p:nvSpPr>
        <p:spPr>
          <a:xfrm>
            <a:off x="360000" y="1636560"/>
            <a:ext cx="917388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Overfitting occurs when a model captures noise or specific patterns in the training data, impairing its ability to generalize to unseen data. Strategies such as regularization, dropout, data augmentation, and transfer learning help mitigate this by controlling model complexity and leveraging pre-learned features.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81" name="Picture 2" descr="How to Identify Overfitting Machine Learning Models in Scikit-Learn"/>
          <p:cNvPicPr/>
          <p:nvPr/>
        </p:nvPicPr>
        <p:blipFill>
          <a:blip r:embed="rId1"/>
          <a:srcRect l="5052" t="10504" r="9106" b="5374"/>
          <a:stretch/>
        </p:blipFill>
        <p:spPr>
          <a:xfrm>
            <a:off x="445320" y="2892240"/>
            <a:ext cx="2941920" cy="2011680"/>
          </a:xfrm>
          <a:prstGeom prst="rect">
            <a:avLst/>
          </a:prstGeom>
          <a:ln w="0">
            <a:noFill/>
          </a:ln>
        </p:spPr>
      </p:pic>
      <p:pic>
        <p:nvPicPr>
          <p:cNvPr id="282" name="Picture 4" descr="Overfitting e underfitting em Machine Learning - ABRACD - ASSOCIAÇÃO  BRASILEIRA DE CIÊNCIA DE DADOS"/>
          <p:cNvPicPr/>
          <p:nvPr/>
        </p:nvPicPr>
        <p:blipFill>
          <a:blip r:embed="rId2"/>
          <a:stretch/>
        </p:blipFill>
        <p:spPr>
          <a:xfrm>
            <a:off x="2748600" y="4396680"/>
            <a:ext cx="6474240" cy="22485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Dropout</a:t>
            </a:r>
            <a:endParaRPr b="0" lang="en-US" sz="3200" spc="-1" strike="noStrike">
              <a:solidFill>
                <a:srgbClr val="000000"/>
              </a:solidFill>
              <a:latin typeface="Arial"/>
            </a:endParaRPr>
          </a:p>
        </p:txBody>
      </p:sp>
      <p:sp>
        <p:nvSpPr>
          <p:cNvPr id="284"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85"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86" name="CustomShape 4"/>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87" name="Text Box 3"/>
          <p:cNvSpPr/>
          <p:nvPr/>
        </p:nvSpPr>
        <p:spPr>
          <a:xfrm>
            <a:off x="360000" y="1636560"/>
            <a:ext cx="917388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Dropout is a regularization technique that randomly deactivates a fraction of neurons during training, forcing the model to learn redundant representations and reducing overfitting.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88" name="Picture 2" descr=""/>
          <p:cNvPicPr/>
          <p:nvPr/>
        </p:nvPicPr>
        <p:blipFill>
          <a:blip r:embed="rId1"/>
          <a:stretch/>
        </p:blipFill>
        <p:spPr>
          <a:xfrm>
            <a:off x="2028960" y="2912040"/>
            <a:ext cx="6015960" cy="33343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Data Augmentation</a:t>
            </a:r>
            <a:endParaRPr b="0" lang="en-US" sz="3200" spc="-1" strike="noStrike">
              <a:solidFill>
                <a:srgbClr val="000000"/>
              </a:solidFill>
              <a:latin typeface="Arial"/>
            </a:endParaRPr>
          </a:p>
        </p:txBody>
      </p:sp>
      <p:sp>
        <p:nvSpPr>
          <p:cNvPr id="290"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91"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92" name="CustomShape 4"/>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293" name="Picture 2" descr="Data Augmentation. Data augmentation in data analysis are… | by Hamdi  Ghorbel | Medium"/>
          <p:cNvPicPr/>
          <p:nvPr/>
        </p:nvPicPr>
        <p:blipFill>
          <a:blip r:embed="rId1"/>
          <a:stretch/>
        </p:blipFill>
        <p:spPr>
          <a:xfrm>
            <a:off x="544320" y="3124080"/>
            <a:ext cx="5465520" cy="3160800"/>
          </a:xfrm>
          <a:prstGeom prst="rect">
            <a:avLst/>
          </a:prstGeom>
          <a:ln w="0">
            <a:noFill/>
          </a:ln>
        </p:spPr>
      </p:pic>
      <p:pic>
        <p:nvPicPr>
          <p:cNvPr id="294" name="Picture 6" descr="Data Augmentation | Papers With Code"/>
          <p:cNvPicPr/>
          <p:nvPr/>
        </p:nvPicPr>
        <p:blipFill>
          <a:blip r:embed="rId2"/>
          <a:stretch/>
        </p:blipFill>
        <p:spPr>
          <a:xfrm>
            <a:off x="6012000" y="2653200"/>
            <a:ext cx="3521880" cy="3521880"/>
          </a:xfrm>
          <a:prstGeom prst="rect">
            <a:avLst/>
          </a:prstGeom>
          <a:ln w="0">
            <a:noFill/>
          </a:ln>
        </p:spPr>
      </p:pic>
      <p:sp>
        <p:nvSpPr>
          <p:cNvPr id="295" name="Text Box 3"/>
          <p:cNvSpPr/>
          <p:nvPr/>
        </p:nvSpPr>
        <p:spPr>
          <a:xfrm>
            <a:off x="360000" y="1636560"/>
            <a:ext cx="635904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Enlarge the dataset with synthetic samples</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Rotation</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Crop</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Brightness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Transfer Learning</a:t>
            </a:r>
            <a:endParaRPr b="0" lang="en-US" sz="3200" spc="-1" strike="noStrike">
              <a:solidFill>
                <a:srgbClr val="000000"/>
              </a:solidFill>
              <a:latin typeface="Arial"/>
            </a:endParaRPr>
          </a:p>
        </p:txBody>
      </p:sp>
      <p:sp>
        <p:nvSpPr>
          <p:cNvPr id="297"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98"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99" name="CustomShape 4"/>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00" name="Text Box 3"/>
          <p:cNvSpPr/>
          <p:nvPr/>
        </p:nvSpPr>
        <p:spPr>
          <a:xfrm>
            <a:off x="360000" y="1636560"/>
            <a:ext cx="707976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Weight Sharing</a:t>
            </a:r>
            <a:endParaRPr b="0" lang="en-US" sz="1800" spc="-1" strike="noStrike">
              <a:solidFill>
                <a:srgbClr val="000000"/>
              </a:solidFill>
              <a:latin typeface="Arial"/>
            </a:endParaRPr>
          </a:p>
          <a:p>
            <a:pPr defTabSz="914400">
              <a:lnSpc>
                <a:spcPct val="100000"/>
              </a:lnSpc>
              <a:tabLst>
                <a:tab algn="l" pos="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Feature Extraction weights are frozen (or not...) during learning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01" name="Imagem 8" descr=""/>
          <p:cNvPicPr/>
          <p:nvPr/>
        </p:nvPicPr>
        <p:blipFill>
          <a:blip r:embed="rId1"/>
          <a:stretch/>
        </p:blipFill>
        <p:spPr>
          <a:xfrm>
            <a:off x="1119960" y="2565360"/>
            <a:ext cx="7833600" cy="41270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Miscellaneous</a:t>
            </a:r>
            <a:endParaRPr b="0" lang="en-US" sz="3200" spc="-1" strike="noStrike">
              <a:solidFill>
                <a:srgbClr val="000000"/>
              </a:solidFill>
              <a:latin typeface="Arial"/>
            </a:endParaRPr>
          </a:p>
        </p:txBody>
      </p:sp>
      <p:sp>
        <p:nvSpPr>
          <p:cNvPr id="303"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04"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05" name="CustomShape 4"/>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06" name="Text Box 3"/>
          <p:cNvSpPr/>
          <p:nvPr/>
        </p:nvSpPr>
        <p:spPr>
          <a:xfrm>
            <a:off x="360000" y="1636560"/>
            <a:ext cx="707976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Save and Load Weights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Model Checkpoint</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Resuming Training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Early Stopping</a:t>
            </a:r>
            <a:endParaRPr b="0" lang="en-US" sz="1800" spc="-1" strike="noStrike">
              <a:solidFill>
                <a:srgbClr val="000000"/>
              </a:solidFill>
              <a:latin typeface="Arial"/>
            </a:endParaRPr>
          </a:p>
        </p:txBody>
      </p:sp>
      <p:pic>
        <p:nvPicPr>
          <p:cNvPr id="307" name="Picture 2" descr="Illustration of the concept of early stopping. The model that should be...  | Download Scientific Diagram"/>
          <p:cNvPicPr/>
          <p:nvPr/>
        </p:nvPicPr>
        <p:blipFill>
          <a:blip r:embed="rId1"/>
          <a:stretch/>
        </p:blipFill>
        <p:spPr>
          <a:xfrm>
            <a:off x="2520360" y="3211920"/>
            <a:ext cx="6820920" cy="32896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20"/>
          <p:cNvSpPr/>
          <p:nvPr/>
        </p:nvSpPr>
        <p:spPr>
          <a:xfrm>
            <a:off x="360000" y="333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State of The Art Architectures</a:t>
            </a:r>
            <a:endParaRPr b="0" lang="en-US" sz="3200" spc="-1" strike="noStrike">
              <a:solidFill>
                <a:srgbClr val="000000"/>
              </a:solidFill>
              <a:latin typeface="Arial"/>
            </a:endParaRPr>
          </a:p>
        </p:txBody>
      </p:sp>
      <p:sp>
        <p:nvSpPr>
          <p:cNvPr id="309" name="CustomShape 21"/>
          <p:cNvSpPr/>
          <p:nvPr/>
        </p:nvSpPr>
        <p:spPr>
          <a:xfrm>
            <a:off x="540000" y="4680000"/>
            <a:ext cx="9173880" cy="2513880"/>
          </a:xfrm>
          <a:prstGeom prst="rect">
            <a:avLst/>
          </a:prstGeom>
          <a:noFill/>
          <a:ln w="0">
            <a:noFill/>
          </a:ln>
        </p:spPr>
        <p:style>
          <a:lnRef idx="0"/>
          <a:fillRef idx="0"/>
          <a:effectRef idx="0"/>
          <a:fontRef idx="minor"/>
        </p:style>
        <p:txBody>
          <a:bodyPr lIns="0" rIns="0" tIns="0" bIns="0" anchor="t">
            <a:noAutofit/>
          </a:bodyPr>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23"/>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spcBef>
                <a:spcPts val="1191"/>
              </a:spcBef>
              <a:spcAft>
                <a:spcPts val="992"/>
              </a:spcAft>
            </a:pPr>
            <a:r>
              <a:rPr b="1" lang="en-US" sz="3200" spc="-1" strike="noStrike">
                <a:solidFill>
                  <a:srgbClr val="ffffff"/>
                </a:solidFill>
                <a:latin typeface="Latin Modern Sans"/>
                <a:ea typeface="DejaVu Sans"/>
              </a:rPr>
              <a:t>CNN Architectures Timeline</a:t>
            </a:r>
            <a:endParaRPr b="0" lang="en-US" sz="3200" spc="-1" strike="noStrike">
              <a:solidFill>
                <a:srgbClr val="000000"/>
              </a:solidFill>
              <a:latin typeface="Arial"/>
            </a:endParaRPr>
          </a:p>
        </p:txBody>
      </p:sp>
      <p:sp>
        <p:nvSpPr>
          <p:cNvPr id="311" name="CustomShape 24"/>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12" name="CustomShape 25"/>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13" name="CustomShape 26"/>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14" name="CustomShape 113"/>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15" name="" descr=""/>
          <p:cNvPicPr/>
          <p:nvPr/>
        </p:nvPicPr>
        <p:blipFill>
          <a:blip r:embed="rId1"/>
          <a:stretch/>
        </p:blipFill>
        <p:spPr>
          <a:xfrm>
            <a:off x="1505160" y="1600200"/>
            <a:ext cx="7181280" cy="501912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58"/>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spcBef>
                <a:spcPts val="1191"/>
              </a:spcBef>
              <a:spcAft>
                <a:spcPts val="992"/>
              </a:spcAft>
            </a:pPr>
            <a:r>
              <a:rPr b="1" lang="en-US" sz="3200" spc="-1" strike="noStrike">
                <a:solidFill>
                  <a:srgbClr val="ffffff"/>
                </a:solidFill>
                <a:latin typeface="Latin Modern Sans"/>
                <a:ea typeface="DejaVu Sans"/>
              </a:rPr>
              <a:t>CNN Architectures Timeline</a:t>
            </a:r>
            <a:endParaRPr b="0" lang="en-US" sz="3200" spc="-1" strike="noStrike">
              <a:solidFill>
                <a:srgbClr val="000000"/>
              </a:solidFill>
              <a:latin typeface="Arial"/>
            </a:endParaRPr>
          </a:p>
        </p:txBody>
      </p:sp>
      <p:sp>
        <p:nvSpPr>
          <p:cNvPr id="317" name="CustomShape 59"/>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18" name="CustomShape 60"/>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19" name="CustomShape 61"/>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20" name="CustomShape 62"/>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21" name="" descr=""/>
          <p:cNvPicPr/>
          <p:nvPr/>
        </p:nvPicPr>
        <p:blipFill>
          <a:blip r:embed="rId1"/>
          <a:stretch/>
        </p:blipFill>
        <p:spPr>
          <a:xfrm>
            <a:off x="1505160" y="1600200"/>
            <a:ext cx="7181280" cy="5019120"/>
          </a:xfrm>
          <a:prstGeom prst="rect">
            <a:avLst/>
          </a:prstGeom>
          <a:ln w="0">
            <a:noFill/>
          </a:ln>
        </p:spPr>
      </p:pic>
      <p:pic>
        <p:nvPicPr>
          <p:cNvPr id="322" name="" descr=""/>
          <p:cNvPicPr/>
          <p:nvPr/>
        </p:nvPicPr>
        <p:blipFill>
          <a:blip r:embed="rId2"/>
          <a:srcRect l="0" t="26277" r="0" b="24844"/>
          <a:stretch/>
        </p:blipFill>
        <p:spPr>
          <a:xfrm>
            <a:off x="7857000" y="6032520"/>
            <a:ext cx="1213920" cy="557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Topics</a:t>
            </a:r>
            <a:endParaRPr b="0" lang="en-US" sz="3200" spc="-1" strike="noStrike">
              <a:solidFill>
                <a:srgbClr val="000000"/>
              </a:solidFill>
              <a:latin typeface="Arial"/>
            </a:endParaRPr>
          </a:p>
        </p:txBody>
      </p:sp>
      <p:sp>
        <p:nvSpPr>
          <p:cNvPr id="200"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01"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02" name="CustomShape 4"/>
          <p:cNvSpPr/>
          <p:nvPr/>
        </p:nvSpPr>
        <p:spPr>
          <a:xfrm>
            <a:off x="360000" y="1980000"/>
            <a:ext cx="9173880" cy="4673880"/>
          </a:xfrm>
          <a:prstGeom prst="rect">
            <a:avLst/>
          </a:prstGeom>
          <a:noFill/>
          <a:ln w="0">
            <a:noFill/>
          </a:ln>
        </p:spPr>
        <p:style>
          <a:lnRef idx="0"/>
          <a:fillRef idx="0"/>
          <a:effectRef idx="0"/>
          <a:fontRef idx="minor"/>
        </p:style>
        <p:txBody>
          <a:bodyPr lIns="0" rIns="0" tIns="0" bIns="0" anchor="t">
            <a:normAutofit/>
          </a:bodyPr>
          <a:p>
            <a:pPr marL="2160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Convolutional Neural Network</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Basic Concepts </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Archicteture and Hiper Parameters</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Overfitting</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Data Augmentation</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Transfer-Learning</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Applications</a:t>
            </a:r>
            <a:endParaRPr b="0" lang="en-US" sz="2000" spc="-1" strike="noStrike">
              <a:solidFill>
                <a:srgbClr val="000000"/>
              </a:solidFill>
              <a:latin typeface="Arial"/>
            </a:endParaRPr>
          </a:p>
          <a:p>
            <a:pPr marL="2160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State of The Art Architectures</a:t>
            </a:r>
            <a:endParaRPr b="0" lang="en-US" sz="2000" spc="-1" strike="noStrike">
              <a:solidFill>
                <a:srgbClr val="000000"/>
              </a:solidFill>
              <a:latin typeface="Arial"/>
            </a:endParaRPr>
          </a:p>
          <a:p>
            <a:pPr marL="2160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Practice</a:t>
            </a:r>
            <a:endParaRPr b="0" lang="en-US" sz="2000" spc="-1" strike="noStrike">
              <a:solidFill>
                <a:srgbClr val="000000"/>
              </a:solidFill>
              <a:latin typeface="Arial"/>
            </a:endParaRPr>
          </a:p>
        </p:txBody>
      </p:sp>
      <p:pic>
        <p:nvPicPr>
          <p:cNvPr id="203" name="Picture 1" descr=""/>
          <p:cNvPicPr/>
          <p:nvPr/>
        </p:nvPicPr>
        <p:blipFill>
          <a:blip r:embed="rId1"/>
          <a:stretch/>
        </p:blipFill>
        <p:spPr>
          <a:xfrm>
            <a:off x="3886200" y="3657600"/>
            <a:ext cx="5754240" cy="2743200"/>
          </a:xfrm>
          <a:prstGeom prst="rect">
            <a:avLst/>
          </a:prstGeom>
          <a:ln w="0">
            <a:noFill/>
          </a:ln>
        </p:spPr>
      </p:pic>
      <p:sp>
        <p:nvSpPr>
          <p:cNvPr id="204" name="Oval 2"/>
          <p:cNvSpPr/>
          <p:nvPr/>
        </p:nvSpPr>
        <p:spPr>
          <a:xfrm>
            <a:off x="3988080" y="6061680"/>
            <a:ext cx="256680" cy="21924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5" name="Oval 3"/>
          <p:cNvSpPr/>
          <p:nvPr/>
        </p:nvSpPr>
        <p:spPr>
          <a:xfrm>
            <a:off x="4353120" y="6069600"/>
            <a:ext cx="256320" cy="2196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6" name="Oval 4"/>
          <p:cNvSpPr/>
          <p:nvPr/>
        </p:nvSpPr>
        <p:spPr>
          <a:xfrm>
            <a:off x="4772520" y="6061680"/>
            <a:ext cx="256680" cy="21924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7" name="Oval 5"/>
          <p:cNvSpPr/>
          <p:nvPr/>
        </p:nvSpPr>
        <p:spPr>
          <a:xfrm>
            <a:off x="5137560" y="6061680"/>
            <a:ext cx="256680" cy="21924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8" name="Oval 6"/>
          <p:cNvSpPr/>
          <p:nvPr/>
        </p:nvSpPr>
        <p:spPr>
          <a:xfrm>
            <a:off x="5923080" y="6069600"/>
            <a:ext cx="256680" cy="2196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9" name="Oval 7"/>
          <p:cNvSpPr/>
          <p:nvPr/>
        </p:nvSpPr>
        <p:spPr>
          <a:xfrm>
            <a:off x="5511600" y="6069600"/>
            <a:ext cx="256680" cy="2196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28"/>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Lenet-5</a:t>
            </a:r>
            <a:endParaRPr b="0" lang="en-US" sz="3200" spc="-1" strike="noStrike">
              <a:solidFill>
                <a:srgbClr val="000000"/>
              </a:solidFill>
              <a:latin typeface="Arial"/>
            </a:endParaRPr>
          </a:p>
        </p:txBody>
      </p:sp>
      <p:sp>
        <p:nvSpPr>
          <p:cNvPr id="324" name="CustomShape 29"/>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25" name="CustomShape 30"/>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26" name="Text Box 6"/>
          <p:cNvSpPr/>
          <p:nvPr/>
        </p:nvSpPr>
        <p:spPr>
          <a:xfrm>
            <a:off x="360000" y="1636560"/>
            <a:ext cx="707976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2 Conv + Pool layers + 3 Fully Connected layers.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MNIST digit recognition.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Learned convolutional filters for feature extraction.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~60k trainable weights.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First widely cited CNN demonstrating effectiveness for vision tasks.</a:t>
            </a:r>
            <a:endParaRPr b="0" lang="en-US" sz="1800" spc="-1" strike="noStrike">
              <a:solidFill>
                <a:srgbClr val="000000"/>
              </a:solidFill>
              <a:latin typeface="Arial"/>
            </a:endParaRPr>
          </a:p>
        </p:txBody>
      </p:sp>
      <p:pic>
        <p:nvPicPr>
          <p:cNvPr id="327" name="" descr=""/>
          <p:cNvPicPr/>
          <p:nvPr/>
        </p:nvPicPr>
        <p:blipFill>
          <a:blip r:embed="rId1"/>
          <a:stretch/>
        </p:blipFill>
        <p:spPr>
          <a:xfrm>
            <a:off x="1600200" y="4800600"/>
            <a:ext cx="6749280" cy="2001600"/>
          </a:xfrm>
          <a:prstGeom prst="rect">
            <a:avLst/>
          </a:prstGeom>
          <a:ln w="0">
            <a:noFill/>
          </a:ln>
        </p:spPr>
      </p:pic>
      <p:pic>
        <p:nvPicPr>
          <p:cNvPr id="328" name="" descr=""/>
          <p:cNvPicPr/>
          <p:nvPr/>
        </p:nvPicPr>
        <p:blipFill>
          <a:blip r:embed="rId2"/>
          <a:stretch/>
        </p:blipFill>
        <p:spPr>
          <a:xfrm>
            <a:off x="4077000" y="360000"/>
            <a:ext cx="5523840" cy="121500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95"/>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30" name="CustomShape 31"/>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31" name="CustomShape 51"/>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32" name="CustomShape 96"/>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33" name="Text Box 22"/>
          <p:cNvSpPr/>
          <p:nvPr/>
        </p:nvSpPr>
        <p:spPr>
          <a:xfrm>
            <a:off x="457200" y="1636560"/>
            <a:ext cx="9469440" cy="38494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34" name="" descr=""/>
          <p:cNvPicPr/>
          <p:nvPr/>
        </p:nvPicPr>
        <p:blipFill>
          <a:blip r:embed="rId1"/>
          <a:srcRect l="19526" t="18473" r="17969" b="-10889"/>
          <a:stretch/>
        </p:blipFill>
        <p:spPr>
          <a:xfrm>
            <a:off x="685800" y="1753200"/>
            <a:ext cx="5065200" cy="4748400"/>
          </a:xfrm>
          <a:prstGeom prst="rect">
            <a:avLst/>
          </a:prstGeom>
          <a:ln w="0">
            <a:noFill/>
          </a:ln>
        </p:spPr>
      </p:pic>
      <p:pic>
        <p:nvPicPr>
          <p:cNvPr id="335" name="" descr=""/>
          <p:cNvPicPr/>
          <p:nvPr/>
        </p:nvPicPr>
        <p:blipFill>
          <a:blip r:embed="rId2"/>
          <a:srcRect l="46421" t="3475" r="5" b="16084"/>
          <a:stretch/>
        </p:blipFill>
        <p:spPr>
          <a:xfrm>
            <a:off x="5979960" y="4307400"/>
            <a:ext cx="3199680" cy="2460960"/>
          </a:xfrm>
          <a:prstGeom prst="rect">
            <a:avLst/>
          </a:prstGeom>
          <a:ln w="0">
            <a:noFill/>
          </a:ln>
        </p:spPr>
      </p:pic>
      <p:pic>
        <p:nvPicPr>
          <p:cNvPr id="336" name="" descr=""/>
          <p:cNvPicPr/>
          <p:nvPr/>
        </p:nvPicPr>
        <p:blipFill>
          <a:blip r:embed="rId3"/>
          <a:srcRect l="0" t="0" r="49438" b="12812"/>
          <a:stretch/>
        </p:blipFill>
        <p:spPr>
          <a:xfrm>
            <a:off x="6172200" y="1371600"/>
            <a:ext cx="3200040" cy="282744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7" name="" descr=""/>
          <p:cNvPicPr/>
          <p:nvPr/>
        </p:nvPicPr>
        <p:blipFill>
          <a:blip r:embed="rId1"/>
          <a:srcRect l="4415" t="0" r="0" b="0"/>
          <a:stretch/>
        </p:blipFill>
        <p:spPr>
          <a:xfrm>
            <a:off x="685800" y="2043000"/>
            <a:ext cx="5486040" cy="3587040"/>
          </a:xfrm>
          <a:prstGeom prst="rect">
            <a:avLst/>
          </a:prstGeom>
          <a:ln w="0">
            <a:noFill/>
          </a:ln>
        </p:spPr>
      </p:pic>
      <p:sp>
        <p:nvSpPr>
          <p:cNvPr id="338" name="CustomShape 117"/>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39" name="CustomShape 77"/>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40" name="CustomShape 78"/>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41" name="CustomShape 79"/>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42" name="Text Box 12"/>
          <p:cNvSpPr/>
          <p:nvPr/>
        </p:nvSpPr>
        <p:spPr>
          <a:xfrm>
            <a:off x="360000" y="1636560"/>
            <a:ext cx="9469440" cy="38494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43" name="Text Box 15"/>
          <p:cNvSpPr/>
          <p:nvPr/>
        </p:nvSpPr>
        <p:spPr>
          <a:xfrm>
            <a:off x="360000" y="952560"/>
            <a:ext cx="9469440" cy="38494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Backpropagation</a:t>
            </a:r>
            <a:r>
              <a:rPr b="0" lang="en-US" sz="1000" spc="-1" strike="noStrike">
                <a:solidFill>
                  <a:srgbClr val="000000"/>
                </a:solidFill>
                <a:latin typeface="Arial"/>
                <a:ea typeface="DejaVu Sans"/>
              </a:rPr>
              <a:t> </a:t>
            </a:r>
            <a:r>
              <a:rPr b="0" lang="en-US" sz="1800" spc="-1" strike="noStrike">
                <a:solidFill>
                  <a:srgbClr val="000000"/>
                </a:solidFill>
                <a:latin typeface="Arial"/>
                <a:ea typeface="DejaVu Sans"/>
              </a:rPr>
              <a:t>multiplies gradients layer by layer using the chain rule.</a:t>
            </a:r>
            <a:endParaRPr b="0" lang="en-US" sz="1800" spc="-1" strike="noStrike">
              <a:solidFill>
                <a:srgbClr val="000000"/>
              </a:solidFill>
              <a:latin typeface="Arial"/>
            </a:endParaRPr>
          </a:p>
        </p:txBody>
      </p:sp>
      <p:pic>
        <p:nvPicPr>
          <p:cNvPr id="344" name="" descr=""/>
          <p:cNvPicPr/>
          <p:nvPr/>
        </p:nvPicPr>
        <p:blipFill>
          <a:blip r:embed="rId2"/>
          <a:srcRect l="5843" t="56294" r="4574" b="20079"/>
          <a:stretch/>
        </p:blipFill>
        <p:spPr>
          <a:xfrm>
            <a:off x="1143000" y="5715000"/>
            <a:ext cx="4369680" cy="646920"/>
          </a:xfrm>
          <a:prstGeom prst="rect">
            <a:avLst/>
          </a:prstGeom>
          <a:ln w="0">
            <a:noFill/>
          </a:ln>
        </p:spPr>
      </p:pic>
      <p:pic>
        <p:nvPicPr>
          <p:cNvPr id="345" name="" descr=""/>
          <p:cNvPicPr/>
          <p:nvPr/>
        </p:nvPicPr>
        <p:blipFill>
          <a:blip r:embed="rId3"/>
          <a:stretch/>
        </p:blipFill>
        <p:spPr>
          <a:xfrm>
            <a:off x="7349760" y="4102200"/>
            <a:ext cx="1542240" cy="675720"/>
          </a:xfrm>
          <a:prstGeom prst="rect">
            <a:avLst/>
          </a:prstGeom>
          <a:ln w="0">
            <a:noFill/>
          </a:ln>
        </p:spPr>
      </p:pic>
      <p:pic>
        <p:nvPicPr>
          <p:cNvPr id="346" name="" descr=""/>
          <p:cNvPicPr/>
          <p:nvPr/>
        </p:nvPicPr>
        <p:blipFill>
          <a:blip r:embed="rId4"/>
          <a:stretch/>
        </p:blipFill>
        <p:spPr>
          <a:xfrm>
            <a:off x="6954120" y="5439600"/>
            <a:ext cx="2418480" cy="732600"/>
          </a:xfrm>
          <a:prstGeom prst="rect">
            <a:avLst/>
          </a:prstGeom>
          <a:ln w="0">
            <a:noFill/>
          </a:ln>
        </p:spPr>
      </p:pic>
      <p:sp>
        <p:nvSpPr>
          <p:cNvPr id="347" name=""/>
          <p:cNvSpPr/>
          <p:nvPr/>
        </p:nvSpPr>
        <p:spPr>
          <a:xfrm>
            <a:off x="7261560" y="3779280"/>
            <a:ext cx="1895040" cy="346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Artificial Neuron</a:t>
            </a:r>
            <a:endParaRPr b="0" lang="en-US" sz="1800" spc="-1" strike="noStrike">
              <a:solidFill>
                <a:srgbClr val="000000"/>
              </a:solidFill>
              <a:latin typeface="Arial"/>
            </a:endParaRPr>
          </a:p>
        </p:txBody>
      </p:sp>
      <p:sp>
        <p:nvSpPr>
          <p:cNvPr id="348" name=""/>
          <p:cNvSpPr/>
          <p:nvPr/>
        </p:nvSpPr>
        <p:spPr>
          <a:xfrm>
            <a:off x="7522920" y="5067720"/>
            <a:ext cx="1895040" cy="300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Activation</a:t>
            </a:r>
            <a:endParaRPr b="0" lang="en-US" sz="1800" spc="-1" strike="noStrike">
              <a:solidFill>
                <a:srgbClr val="000000"/>
              </a:solidFill>
              <a:latin typeface="Arial"/>
            </a:endParaRPr>
          </a:p>
        </p:txBody>
      </p:sp>
      <p:pic>
        <p:nvPicPr>
          <p:cNvPr id="349" name="" descr=""/>
          <p:cNvPicPr/>
          <p:nvPr/>
        </p:nvPicPr>
        <p:blipFill>
          <a:blip r:embed="rId5"/>
          <a:srcRect l="11770" t="0" r="0" b="0"/>
          <a:stretch/>
        </p:blipFill>
        <p:spPr>
          <a:xfrm>
            <a:off x="6265440" y="1965240"/>
            <a:ext cx="3430800" cy="1920960"/>
          </a:xfrm>
          <a:prstGeom prst="rect">
            <a:avLst/>
          </a:prstGeom>
          <a:ln w="0">
            <a:noFill/>
          </a:ln>
        </p:spPr>
      </p:pic>
      <p:pic>
        <p:nvPicPr>
          <p:cNvPr id="350" name="" descr=""/>
          <p:cNvPicPr/>
          <p:nvPr/>
        </p:nvPicPr>
        <p:blipFill>
          <a:blip r:embed="rId6"/>
          <a:stretch/>
        </p:blipFill>
        <p:spPr>
          <a:xfrm>
            <a:off x="4353480" y="667080"/>
            <a:ext cx="5360400" cy="89496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97"/>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52" name="CustomShape 73"/>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53" name="CustomShape 74"/>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54" name="CustomShape 75"/>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55" name="Text Box 5"/>
          <p:cNvSpPr/>
          <p:nvPr/>
        </p:nvSpPr>
        <p:spPr>
          <a:xfrm>
            <a:off x="457200" y="1636560"/>
            <a:ext cx="9469440" cy="38494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56" name="" descr=""/>
          <p:cNvPicPr/>
          <p:nvPr/>
        </p:nvPicPr>
        <p:blipFill>
          <a:blip r:embed="rId1"/>
          <a:stretch/>
        </p:blipFill>
        <p:spPr>
          <a:xfrm>
            <a:off x="685800" y="2514600"/>
            <a:ext cx="3094920" cy="1313640"/>
          </a:xfrm>
          <a:prstGeom prst="rect">
            <a:avLst/>
          </a:prstGeom>
          <a:ln w="0">
            <a:noFill/>
          </a:ln>
        </p:spPr>
      </p:pic>
      <p:pic>
        <p:nvPicPr>
          <p:cNvPr id="357" name="" descr=""/>
          <p:cNvPicPr/>
          <p:nvPr/>
        </p:nvPicPr>
        <p:blipFill>
          <a:blip r:embed="rId2"/>
          <a:stretch/>
        </p:blipFill>
        <p:spPr>
          <a:xfrm>
            <a:off x="228600" y="4137120"/>
            <a:ext cx="5259600" cy="2035080"/>
          </a:xfrm>
          <a:prstGeom prst="rect">
            <a:avLst/>
          </a:prstGeom>
          <a:ln w="0">
            <a:noFill/>
          </a:ln>
        </p:spPr>
      </p:pic>
      <p:pic>
        <p:nvPicPr>
          <p:cNvPr id="358" name="" descr=""/>
          <p:cNvPicPr/>
          <p:nvPr/>
        </p:nvPicPr>
        <p:blipFill>
          <a:blip r:embed="rId3"/>
          <a:stretch/>
        </p:blipFill>
        <p:spPr>
          <a:xfrm>
            <a:off x="4353480" y="667080"/>
            <a:ext cx="5360400" cy="894960"/>
          </a:xfrm>
          <a:prstGeom prst="rect">
            <a:avLst/>
          </a:prstGeom>
          <a:ln w="0">
            <a:noFill/>
          </a:ln>
        </p:spPr>
      </p:pic>
      <p:pic>
        <p:nvPicPr>
          <p:cNvPr id="359" name="" descr=""/>
          <p:cNvPicPr/>
          <p:nvPr/>
        </p:nvPicPr>
        <p:blipFill>
          <a:blip r:embed="rId4"/>
          <a:stretch/>
        </p:blipFill>
        <p:spPr>
          <a:xfrm>
            <a:off x="4800600" y="2486880"/>
            <a:ext cx="4637880" cy="1399320"/>
          </a:xfrm>
          <a:prstGeom prst="rect">
            <a:avLst/>
          </a:prstGeom>
          <a:ln w="0">
            <a:noFill/>
          </a:ln>
        </p:spPr>
      </p:pic>
      <p:pic>
        <p:nvPicPr>
          <p:cNvPr id="360" name="" descr=""/>
          <p:cNvPicPr/>
          <p:nvPr/>
        </p:nvPicPr>
        <p:blipFill>
          <a:blip r:embed="rId5"/>
          <a:stretch/>
        </p:blipFill>
        <p:spPr>
          <a:xfrm>
            <a:off x="5621760" y="4343400"/>
            <a:ext cx="3750480" cy="1661760"/>
          </a:xfrm>
          <a:prstGeom prst="rect">
            <a:avLst/>
          </a:prstGeom>
          <a:ln w="0">
            <a:noFill/>
          </a:ln>
        </p:spPr>
      </p:pic>
      <p:sp>
        <p:nvSpPr>
          <p:cNvPr id="361" name=""/>
          <p:cNvSpPr txBox="1"/>
          <p:nvPr/>
        </p:nvSpPr>
        <p:spPr>
          <a:xfrm>
            <a:off x="582840" y="1636560"/>
            <a:ext cx="741816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ea typeface="DejaVu Sans"/>
              </a:rPr>
              <a:t>Backpropagation</a:t>
            </a:r>
            <a:r>
              <a:rPr b="0" lang="en-US" sz="1000" spc="-1" strike="noStrike">
                <a:solidFill>
                  <a:srgbClr val="000000"/>
                </a:solidFill>
                <a:latin typeface="Arial"/>
                <a:ea typeface="DejaVu Sans"/>
              </a:rPr>
              <a:t> </a:t>
            </a:r>
            <a:r>
              <a:rPr b="0" lang="en-US" sz="1800" spc="-1" strike="noStrike">
                <a:solidFill>
                  <a:srgbClr val="000000"/>
                </a:solidFill>
                <a:latin typeface="Arial"/>
                <a:ea typeface="DejaVu Sans"/>
              </a:rPr>
              <a:t>multiplies gradients layer by layer using the chain rule.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8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63" name="CustomShape 8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64" name="CustomShape 8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65" name="CustomShape 84"/>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66" name="Text Box 16"/>
          <p:cNvSpPr/>
          <p:nvPr/>
        </p:nvSpPr>
        <p:spPr>
          <a:xfrm>
            <a:off x="360000" y="1636560"/>
            <a:ext cx="9469440" cy="38494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67" name="Text Box 17"/>
          <p:cNvSpPr/>
          <p:nvPr/>
        </p:nvSpPr>
        <p:spPr>
          <a:xfrm>
            <a:off x="360000" y="952560"/>
            <a:ext cx="9469440" cy="38494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Backpropagation</a:t>
            </a:r>
            <a:r>
              <a:rPr b="0" lang="en-US" sz="1000" spc="-1" strike="noStrike">
                <a:solidFill>
                  <a:srgbClr val="000000"/>
                </a:solidFill>
                <a:latin typeface="Arial"/>
                <a:ea typeface="DejaVu Sans"/>
              </a:rPr>
              <a:t> </a:t>
            </a:r>
            <a:r>
              <a:rPr b="0" lang="en-US" sz="1800" spc="-1" strike="noStrike">
                <a:solidFill>
                  <a:srgbClr val="000000"/>
                </a:solidFill>
                <a:latin typeface="Arial"/>
                <a:ea typeface="DejaVu Sans"/>
              </a:rPr>
              <a:t>multiplies gradients layer by layer using the chain rule.</a:t>
            </a:r>
            <a:endParaRPr b="0" lang="en-US" sz="18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If activation functions (like sigmoid or tanh) squash inputs into small ranges, their derivatives are less than 1.</a:t>
            </a:r>
            <a:endParaRPr b="0" lang="en-US" sz="18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Multiplying many numbers less than 1 across deep layers causes the gradient to shrink exponentially toward zero.</a:t>
            </a:r>
            <a:endParaRPr b="0" lang="en-US" sz="18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As a result, weight updates in early layers vanish, preventing effective training.</a:t>
            </a: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000" spc="-1" strike="noStrike">
                <a:solidFill>
                  <a:srgbClr val="000000"/>
                </a:solidFill>
                <a:latin typeface="Arial"/>
                <a:ea typeface="DejaVu Sans"/>
              </a:rPr>
              <a:t> </a:t>
            </a:r>
            <a:endParaRPr b="0" lang="en-US" sz="1000" spc="-1" strike="noStrike">
              <a:solidFill>
                <a:srgbClr val="000000"/>
              </a:solidFill>
              <a:latin typeface="Arial"/>
            </a:endParaRPr>
          </a:p>
        </p:txBody>
      </p:sp>
      <p:pic>
        <p:nvPicPr>
          <p:cNvPr id="368" name="" descr=""/>
          <p:cNvPicPr/>
          <p:nvPr/>
        </p:nvPicPr>
        <p:blipFill>
          <a:blip r:embed="rId1"/>
          <a:stretch/>
        </p:blipFill>
        <p:spPr>
          <a:xfrm>
            <a:off x="5073480" y="4031640"/>
            <a:ext cx="4550760" cy="2826000"/>
          </a:xfrm>
          <a:prstGeom prst="rect">
            <a:avLst/>
          </a:prstGeom>
          <a:ln w="0">
            <a:noFill/>
          </a:ln>
        </p:spPr>
      </p:pic>
      <p:pic>
        <p:nvPicPr>
          <p:cNvPr id="369" name="" descr=""/>
          <p:cNvPicPr/>
          <p:nvPr/>
        </p:nvPicPr>
        <p:blipFill>
          <a:blip r:embed="rId2"/>
          <a:srcRect l="0" t="0" r="52180" b="46742"/>
          <a:stretch/>
        </p:blipFill>
        <p:spPr>
          <a:xfrm>
            <a:off x="336600" y="4524840"/>
            <a:ext cx="2406600" cy="1796760"/>
          </a:xfrm>
          <a:prstGeom prst="rect">
            <a:avLst/>
          </a:prstGeom>
          <a:ln w="0">
            <a:noFill/>
          </a:ln>
        </p:spPr>
      </p:pic>
      <p:pic>
        <p:nvPicPr>
          <p:cNvPr id="370" name="" descr=""/>
          <p:cNvPicPr/>
          <p:nvPr/>
        </p:nvPicPr>
        <p:blipFill>
          <a:blip r:embed="rId3"/>
          <a:srcRect l="0" t="54516" r="52180" b="0"/>
          <a:stretch/>
        </p:blipFill>
        <p:spPr>
          <a:xfrm>
            <a:off x="2622240" y="4572000"/>
            <a:ext cx="2451240" cy="1562760"/>
          </a:xfrm>
          <a:prstGeom prst="rect">
            <a:avLst/>
          </a:prstGeom>
          <a:ln w="0">
            <a:noFill/>
          </a:ln>
        </p:spPr>
      </p:pic>
      <p:pic>
        <p:nvPicPr>
          <p:cNvPr id="371" name="" descr=""/>
          <p:cNvPicPr/>
          <p:nvPr/>
        </p:nvPicPr>
        <p:blipFill>
          <a:blip r:embed="rId4"/>
          <a:srcRect l="11770" t="0" r="0" b="0"/>
          <a:stretch/>
        </p:blipFill>
        <p:spPr>
          <a:xfrm>
            <a:off x="7205400" y="183600"/>
            <a:ext cx="2530080" cy="14166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CustomShape 108"/>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Mitigating The Vanish</a:t>
            </a:r>
            <a:endParaRPr b="0" lang="en-US" sz="3200" spc="-1" strike="noStrike">
              <a:solidFill>
                <a:srgbClr val="000000"/>
              </a:solidFill>
              <a:latin typeface="Arial"/>
            </a:endParaRPr>
          </a:p>
        </p:txBody>
      </p:sp>
      <p:sp>
        <p:nvSpPr>
          <p:cNvPr id="373" name="CustomShape 86"/>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74" name="CustomShape 87"/>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75" name="CustomShape 88"/>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76" name="Text Box 18"/>
          <p:cNvSpPr/>
          <p:nvPr/>
        </p:nvSpPr>
        <p:spPr>
          <a:xfrm>
            <a:off x="360000" y="1636560"/>
            <a:ext cx="9469440" cy="38494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77" name="Text Box 19"/>
          <p:cNvSpPr/>
          <p:nvPr/>
        </p:nvSpPr>
        <p:spPr>
          <a:xfrm>
            <a:off x="360000" y="952560"/>
            <a:ext cx="9469440" cy="38494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ReLu Activation</a:t>
            </a:r>
            <a:endParaRPr b="0" lang="en-US" sz="18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Prevents saturation: Sigmoid/tanh saturate (gradient ≈ 0) for large or small values; ReLU does not. </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Maintains gradient flow: Constant derivative (1) for x&gt;0 preserves the backpropagation signal. </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Computational simplicity: Direct calculation, no exponentials required.</a:t>
            </a:r>
            <a:endParaRPr b="0" lang="en-US" sz="14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p:txBody>
      </p:sp>
      <p:pic>
        <p:nvPicPr>
          <p:cNvPr id="378" name="" descr=""/>
          <p:cNvPicPr/>
          <p:nvPr/>
        </p:nvPicPr>
        <p:blipFill>
          <a:blip r:embed="rId1"/>
          <a:stretch/>
        </p:blipFill>
        <p:spPr>
          <a:xfrm>
            <a:off x="4993200" y="3567240"/>
            <a:ext cx="4377240" cy="2934360"/>
          </a:xfrm>
          <a:prstGeom prst="rect">
            <a:avLst/>
          </a:prstGeom>
          <a:ln w="0">
            <a:noFill/>
          </a:ln>
        </p:spPr>
      </p:pic>
      <p:pic>
        <p:nvPicPr>
          <p:cNvPr id="379" name="" descr=""/>
          <p:cNvPicPr/>
          <p:nvPr/>
        </p:nvPicPr>
        <p:blipFill>
          <a:blip r:embed="rId2"/>
          <a:srcRect l="19039" t="0" r="14291" b="0"/>
          <a:stretch/>
        </p:blipFill>
        <p:spPr>
          <a:xfrm>
            <a:off x="685800" y="3657600"/>
            <a:ext cx="3657240" cy="27428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93"/>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Mitigating The Vanish</a:t>
            </a:r>
            <a:endParaRPr b="0" lang="en-US" sz="3200" spc="-1" strike="noStrike">
              <a:solidFill>
                <a:srgbClr val="000000"/>
              </a:solidFill>
              <a:latin typeface="Arial"/>
            </a:endParaRPr>
          </a:p>
        </p:txBody>
      </p:sp>
      <p:sp>
        <p:nvSpPr>
          <p:cNvPr id="381" name="CustomShape 90"/>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82" name="CustomShape 91"/>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83" name="CustomShape 92"/>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84" name="Text Box 20"/>
          <p:cNvSpPr/>
          <p:nvPr/>
        </p:nvSpPr>
        <p:spPr>
          <a:xfrm>
            <a:off x="360000" y="1636560"/>
            <a:ext cx="9469440" cy="38494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85" name="Text Box 21"/>
          <p:cNvSpPr/>
          <p:nvPr/>
        </p:nvSpPr>
        <p:spPr>
          <a:xfrm>
            <a:off x="360000" y="952560"/>
            <a:ext cx="9469440" cy="38494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Batch Normalization (BN)</a:t>
            </a:r>
            <a:endParaRPr b="0" lang="en-US" sz="18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BN normalizes the output of a layer before applying the activation function</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For a given mini-batch, it computes the mean and variance of each feature/channel and scales the activations to have zero mean and unit variance.</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BN keeps the distribution of activations stable, which prevents gradients from shrinking too much in deep networks.</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It reduces the dependency of gradient magnitude on the scale of previous layers’ weights.</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Helps gradients propagate more effectively.</a:t>
            </a:r>
            <a:endParaRPr b="0" lang="en-US" sz="14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000" spc="-1" strike="noStrike">
                <a:solidFill>
                  <a:srgbClr val="000000"/>
                </a:solidFill>
                <a:latin typeface="Arial"/>
                <a:ea typeface="DejaVu Sans"/>
              </a:rPr>
              <a:t> </a:t>
            </a:r>
            <a:endParaRPr b="0" lang="en-US" sz="10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p:txBody>
      </p:sp>
      <p:pic>
        <p:nvPicPr>
          <p:cNvPr id="386" name="" descr=""/>
          <p:cNvPicPr/>
          <p:nvPr/>
        </p:nvPicPr>
        <p:blipFill>
          <a:blip r:embed="rId1"/>
          <a:stretch/>
        </p:blipFill>
        <p:spPr>
          <a:xfrm>
            <a:off x="5715000" y="4829760"/>
            <a:ext cx="3809520" cy="1570680"/>
          </a:xfrm>
          <a:prstGeom prst="rect">
            <a:avLst/>
          </a:prstGeom>
          <a:ln w="0">
            <a:noFill/>
          </a:ln>
        </p:spPr>
      </p:pic>
      <p:pic>
        <p:nvPicPr>
          <p:cNvPr id="387" name="" descr=""/>
          <p:cNvPicPr/>
          <p:nvPr/>
        </p:nvPicPr>
        <p:blipFill>
          <a:blip r:embed="rId2"/>
          <a:stretch/>
        </p:blipFill>
        <p:spPr>
          <a:xfrm>
            <a:off x="457200" y="4802400"/>
            <a:ext cx="5126040" cy="216288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33"/>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AlexNet</a:t>
            </a:r>
            <a:endParaRPr b="0" lang="en-US" sz="3200" spc="-1" strike="noStrike">
              <a:solidFill>
                <a:srgbClr val="000000"/>
              </a:solidFill>
              <a:latin typeface="Arial"/>
            </a:endParaRPr>
          </a:p>
        </p:txBody>
      </p:sp>
      <p:sp>
        <p:nvSpPr>
          <p:cNvPr id="389" name="CustomShape 34"/>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90" name="CustomShape 35"/>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91" name="CustomShape 36"/>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92" name="" descr=""/>
          <p:cNvPicPr/>
          <p:nvPr/>
        </p:nvPicPr>
        <p:blipFill>
          <a:blip r:embed="rId1"/>
          <a:stretch/>
        </p:blipFill>
        <p:spPr>
          <a:xfrm>
            <a:off x="4800600" y="155880"/>
            <a:ext cx="5028840" cy="1813680"/>
          </a:xfrm>
          <a:prstGeom prst="rect">
            <a:avLst/>
          </a:prstGeom>
          <a:ln w="0">
            <a:noFill/>
          </a:ln>
        </p:spPr>
      </p:pic>
      <p:sp>
        <p:nvSpPr>
          <p:cNvPr id="393" name="Text Box 7"/>
          <p:cNvSpPr/>
          <p:nvPr/>
        </p:nvSpPr>
        <p:spPr>
          <a:xfrm>
            <a:off x="360000" y="1636560"/>
            <a:ext cx="9469440" cy="24778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 Conv layers + 3 Fully Connected layers, ReLU activations, Dropout.</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16.4%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Introduced ReLU, GPU training, data augmentation, and dropout.</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~61M.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Sparked modern deep learning revolution in computer vision.</a:t>
            </a: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94" name="" descr=""/>
          <p:cNvPicPr/>
          <p:nvPr/>
        </p:nvPicPr>
        <p:blipFill>
          <a:blip r:embed="rId2"/>
          <a:stretch/>
        </p:blipFill>
        <p:spPr>
          <a:xfrm>
            <a:off x="4150800" y="4908600"/>
            <a:ext cx="5095080" cy="18374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38"/>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VGG16</a:t>
            </a:r>
            <a:endParaRPr b="0" lang="en-US" sz="3200" spc="-1" strike="noStrike">
              <a:solidFill>
                <a:srgbClr val="000000"/>
              </a:solidFill>
              <a:latin typeface="Arial"/>
            </a:endParaRPr>
          </a:p>
        </p:txBody>
      </p:sp>
      <p:sp>
        <p:nvSpPr>
          <p:cNvPr id="396" name="CustomShape 39"/>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97" name="CustomShape 40"/>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98" name="CustomShape 41"/>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99" name="Text Box 8"/>
          <p:cNvSpPr/>
          <p:nvPr/>
        </p:nvSpPr>
        <p:spPr>
          <a:xfrm>
            <a:off x="360000" y="1636560"/>
            <a:ext cx="9469440" cy="384948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13 Conv layers + 3 Fully Connected layers, small 3×3 filters.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6.7%</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Key Features: Deep network using uniform architecture with small filters.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~138M.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Showed depth improves performance; standard baseline for many tasks.</a:t>
            </a:r>
            <a:endParaRPr b="0" lang="en-US" sz="1800" spc="-1" strike="noStrike">
              <a:solidFill>
                <a:srgbClr val="000000"/>
              </a:solidFill>
              <a:latin typeface="Arial"/>
            </a:endParaRPr>
          </a:p>
        </p:txBody>
      </p:sp>
      <p:pic>
        <p:nvPicPr>
          <p:cNvPr id="400" name="" descr=""/>
          <p:cNvPicPr/>
          <p:nvPr/>
        </p:nvPicPr>
        <p:blipFill>
          <a:blip r:embed="rId1"/>
          <a:stretch/>
        </p:blipFill>
        <p:spPr>
          <a:xfrm>
            <a:off x="5257800" y="228600"/>
            <a:ext cx="4399920" cy="2047320"/>
          </a:xfrm>
          <a:prstGeom prst="rect">
            <a:avLst/>
          </a:prstGeom>
          <a:ln w="0">
            <a:noFill/>
          </a:ln>
        </p:spPr>
      </p:pic>
      <p:pic>
        <p:nvPicPr>
          <p:cNvPr id="401" name="" descr=""/>
          <p:cNvPicPr/>
          <p:nvPr/>
        </p:nvPicPr>
        <p:blipFill>
          <a:blip r:embed="rId2"/>
          <a:stretch/>
        </p:blipFill>
        <p:spPr>
          <a:xfrm>
            <a:off x="5715000" y="4763520"/>
            <a:ext cx="3718800" cy="2058120"/>
          </a:xfrm>
          <a:prstGeom prst="rect">
            <a:avLst/>
          </a:prstGeom>
          <a:ln w="0">
            <a:noFill/>
          </a:ln>
        </p:spPr>
      </p:pic>
      <p:pic>
        <p:nvPicPr>
          <p:cNvPr id="402" name="" descr=""/>
          <p:cNvPicPr/>
          <p:nvPr/>
        </p:nvPicPr>
        <p:blipFill>
          <a:blip r:embed="rId3"/>
          <a:stretch/>
        </p:blipFill>
        <p:spPr>
          <a:xfrm>
            <a:off x="685800" y="5257800"/>
            <a:ext cx="4800240" cy="12538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43"/>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ResNet</a:t>
            </a:r>
            <a:endParaRPr b="0" lang="en-US" sz="3200" spc="-1" strike="noStrike">
              <a:solidFill>
                <a:srgbClr val="000000"/>
              </a:solidFill>
              <a:latin typeface="Arial"/>
            </a:endParaRPr>
          </a:p>
        </p:txBody>
      </p:sp>
      <p:sp>
        <p:nvSpPr>
          <p:cNvPr id="404" name="CustomShape 44"/>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05" name="CustomShape 45"/>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06" name="CustomShape 46"/>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07" name="Text Box 9"/>
          <p:cNvSpPr/>
          <p:nvPr/>
        </p:nvSpPr>
        <p:spPr>
          <a:xfrm>
            <a:off x="360000" y="1636560"/>
            <a:ext cx="901224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50~152 layers with residual (skip) connections.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3.6%</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Residual blocks enable training very deep networks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~25M to ~60M.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Mitigates vanishing gradient problem; enabled ultra-deep networks.</a:t>
            </a:r>
            <a:endParaRPr b="0" lang="en-US" sz="1800" spc="-1" strike="noStrike">
              <a:solidFill>
                <a:srgbClr val="000000"/>
              </a:solidFill>
              <a:latin typeface="Arial"/>
            </a:endParaRPr>
          </a:p>
        </p:txBody>
      </p:sp>
      <p:pic>
        <p:nvPicPr>
          <p:cNvPr id="408" name="" descr=""/>
          <p:cNvPicPr/>
          <p:nvPr/>
        </p:nvPicPr>
        <p:blipFill>
          <a:blip r:embed="rId1"/>
          <a:stretch/>
        </p:blipFill>
        <p:spPr>
          <a:xfrm>
            <a:off x="5429520" y="360720"/>
            <a:ext cx="4171320" cy="1275480"/>
          </a:xfrm>
          <a:prstGeom prst="rect">
            <a:avLst/>
          </a:prstGeom>
          <a:ln w="0">
            <a:noFill/>
          </a:ln>
        </p:spPr>
      </p:pic>
      <p:pic>
        <p:nvPicPr>
          <p:cNvPr id="409" name="" descr=""/>
          <p:cNvPicPr/>
          <p:nvPr/>
        </p:nvPicPr>
        <p:blipFill>
          <a:blip r:embed="rId2"/>
          <a:stretch/>
        </p:blipFill>
        <p:spPr>
          <a:xfrm>
            <a:off x="228600" y="4343400"/>
            <a:ext cx="3718800" cy="1526400"/>
          </a:xfrm>
          <a:prstGeom prst="rect">
            <a:avLst/>
          </a:prstGeom>
          <a:ln w="0">
            <a:noFill/>
          </a:ln>
        </p:spPr>
      </p:pic>
      <p:pic>
        <p:nvPicPr>
          <p:cNvPr id="410" name="" descr=""/>
          <p:cNvPicPr/>
          <p:nvPr/>
        </p:nvPicPr>
        <p:blipFill>
          <a:blip r:embed="rId3"/>
          <a:stretch/>
        </p:blipFill>
        <p:spPr>
          <a:xfrm>
            <a:off x="4443480" y="4800600"/>
            <a:ext cx="5090400" cy="1639080"/>
          </a:xfrm>
          <a:prstGeom prst="rect">
            <a:avLst/>
          </a:prstGeom>
          <a:ln w="0">
            <a:noFill/>
          </a:ln>
        </p:spPr>
      </p:pic>
      <p:sp>
        <p:nvSpPr>
          <p:cNvPr id="411" name=""/>
          <p:cNvSpPr/>
          <p:nvPr/>
        </p:nvSpPr>
        <p:spPr>
          <a:xfrm>
            <a:off x="228600" y="6368040"/>
            <a:ext cx="9829440" cy="458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300" spc="-1" strike="noStrike">
                <a:solidFill>
                  <a:srgbClr val="000000"/>
                </a:solidFill>
                <a:latin typeface="Arial"/>
              </a:rPr>
              <a:t>(*) At this point the focus shifts from parameter-heavy networks to efficient architectures with better feature representation.</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Deep Learning Pipeline</a:t>
            </a:r>
            <a:endParaRPr b="0" lang="en-US" sz="3200" spc="-1" strike="noStrike">
              <a:solidFill>
                <a:srgbClr val="000000"/>
              </a:solidFill>
              <a:latin typeface="Arial"/>
            </a:endParaRPr>
          </a:p>
        </p:txBody>
      </p:sp>
      <p:sp>
        <p:nvSpPr>
          <p:cNvPr id="211"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12"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213" name="Imagem 2" descr=""/>
          <p:cNvPicPr/>
          <p:nvPr/>
        </p:nvPicPr>
        <p:blipFill>
          <a:blip r:embed="rId1"/>
          <a:stretch/>
        </p:blipFill>
        <p:spPr>
          <a:xfrm>
            <a:off x="1187280" y="3263040"/>
            <a:ext cx="7699320" cy="14346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48"/>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Inception</a:t>
            </a:r>
            <a:endParaRPr b="0" lang="en-US" sz="3200" spc="-1" strike="noStrike">
              <a:solidFill>
                <a:srgbClr val="000000"/>
              </a:solidFill>
              <a:latin typeface="Arial"/>
            </a:endParaRPr>
          </a:p>
        </p:txBody>
      </p:sp>
      <p:sp>
        <p:nvSpPr>
          <p:cNvPr id="413" name="CustomShape 49"/>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14" name="CustomShape 50"/>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415" name="" descr=""/>
          <p:cNvPicPr/>
          <p:nvPr/>
        </p:nvPicPr>
        <p:blipFill>
          <a:blip r:embed="rId1"/>
          <a:stretch/>
        </p:blipFill>
        <p:spPr>
          <a:xfrm>
            <a:off x="6629400" y="1143000"/>
            <a:ext cx="3249720" cy="1828440"/>
          </a:xfrm>
          <a:prstGeom prst="rect">
            <a:avLst/>
          </a:prstGeom>
          <a:ln w="0">
            <a:noFill/>
          </a:ln>
        </p:spPr>
      </p:pic>
      <p:sp>
        <p:nvSpPr>
          <p:cNvPr id="416" name="Text Box 10"/>
          <p:cNvSpPr/>
          <p:nvPr/>
        </p:nvSpPr>
        <p:spPr>
          <a:xfrm>
            <a:off x="360000" y="1888560"/>
            <a:ext cx="924084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Inception modules with multi-scale convolutions.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classification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800" spc="-1" strike="noStrike">
                <a:solidFill>
                  <a:srgbClr val="000000"/>
                </a:solidFill>
                <a:latin typeface="Arial"/>
                <a:ea typeface="DejaVu Sans"/>
              </a:rPr>
              <a:t>Efficient computation </a:t>
            </a:r>
            <a:r>
              <a:rPr b="0" lang="en-US" sz="1800" spc="-1" strike="noStrike">
                <a:solidFill>
                  <a:srgbClr val="000000"/>
                </a:solidFill>
                <a:latin typeface="Arial"/>
                <a:ea typeface="DejaVu Sans"/>
              </a:rPr>
              <a:t>via factorized convolutions and dimension reduction.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~23.9M.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Combines depth and width efficiently; high accuracy with moderate compute</a:t>
            </a:r>
            <a:endParaRPr b="0" lang="en-US" sz="1800" spc="-1" strike="noStrike">
              <a:solidFill>
                <a:srgbClr val="000000"/>
              </a:solidFill>
              <a:latin typeface="Arial"/>
            </a:endParaRPr>
          </a:p>
        </p:txBody>
      </p:sp>
      <p:pic>
        <p:nvPicPr>
          <p:cNvPr id="417" name="" descr=""/>
          <p:cNvPicPr/>
          <p:nvPr/>
        </p:nvPicPr>
        <p:blipFill>
          <a:blip r:embed="rId2"/>
          <a:stretch/>
        </p:blipFill>
        <p:spPr>
          <a:xfrm>
            <a:off x="2559240" y="238320"/>
            <a:ext cx="3904560" cy="1583640"/>
          </a:xfrm>
          <a:prstGeom prst="rect">
            <a:avLst/>
          </a:prstGeom>
          <a:ln w="0">
            <a:noFill/>
          </a:ln>
        </p:spPr>
      </p:pic>
      <p:pic>
        <p:nvPicPr>
          <p:cNvPr id="418" name="" descr=""/>
          <p:cNvPicPr/>
          <p:nvPr/>
        </p:nvPicPr>
        <p:blipFill>
          <a:blip r:embed="rId3"/>
          <a:stretch/>
        </p:blipFill>
        <p:spPr>
          <a:xfrm>
            <a:off x="396720" y="4800600"/>
            <a:ext cx="9434880" cy="20851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53"/>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DenseNet</a:t>
            </a:r>
            <a:endParaRPr b="0" lang="en-US" sz="3200" spc="-1" strike="noStrike">
              <a:solidFill>
                <a:srgbClr val="000000"/>
              </a:solidFill>
              <a:latin typeface="Arial"/>
            </a:endParaRPr>
          </a:p>
        </p:txBody>
      </p:sp>
      <p:sp>
        <p:nvSpPr>
          <p:cNvPr id="420" name="CustomShape 54"/>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21" name="CustomShape 55"/>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22" name="CustomShape 56"/>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23" name="Text Box 11"/>
          <p:cNvSpPr/>
          <p:nvPr/>
        </p:nvSpPr>
        <p:spPr>
          <a:xfrm>
            <a:off x="360000" y="2068560"/>
            <a:ext cx="924084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121 ~201 layers with dense connections (feature reuse). 1X1 Convs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classification.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Each layer receives inputs from </a:t>
            </a:r>
            <a:r>
              <a:rPr b="1" lang="en-US" sz="1800" spc="-1" strike="noStrike">
                <a:solidFill>
                  <a:srgbClr val="000000"/>
                </a:solidFill>
                <a:latin typeface="Arial"/>
                <a:ea typeface="DejaVu Sans"/>
              </a:rPr>
              <a:t>all previous layers.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~8M ~20M.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Significance: Reduces parameters while maintaining high performance; encourages feature reuse.</a:t>
            </a:r>
            <a:endParaRPr b="0" lang="en-US" sz="1800" spc="-1" strike="noStrike">
              <a:solidFill>
                <a:srgbClr val="000000"/>
              </a:solidFill>
              <a:latin typeface="Arial"/>
            </a:endParaRPr>
          </a:p>
        </p:txBody>
      </p:sp>
      <p:pic>
        <p:nvPicPr>
          <p:cNvPr id="424" name="" descr=""/>
          <p:cNvPicPr/>
          <p:nvPr/>
        </p:nvPicPr>
        <p:blipFill>
          <a:blip r:embed="rId1"/>
          <a:stretch/>
        </p:blipFill>
        <p:spPr>
          <a:xfrm>
            <a:off x="6719760" y="2411640"/>
            <a:ext cx="2652480" cy="1931400"/>
          </a:xfrm>
          <a:prstGeom prst="rect">
            <a:avLst/>
          </a:prstGeom>
          <a:ln w="0">
            <a:noFill/>
          </a:ln>
        </p:spPr>
      </p:pic>
      <p:pic>
        <p:nvPicPr>
          <p:cNvPr id="425" name="" descr=""/>
          <p:cNvPicPr/>
          <p:nvPr/>
        </p:nvPicPr>
        <p:blipFill>
          <a:blip r:embed="rId2"/>
          <a:stretch/>
        </p:blipFill>
        <p:spPr>
          <a:xfrm>
            <a:off x="3915000" y="248040"/>
            <a:ext cx="5685840" cy="1809000"/>
          </a:xfrm>
          <a:prstGeom prst="rect">
            <a:avLst/>
          </a:prstGeom>
          <a:ln w="0">
            <a:noFill/>
          </a:ln>
        </p:spPr>
      </p:pic>
      <p:pic>
        <p:nvPicPr>
          <p:cNvPr id="426" name="" descr=""/>
          <p:cNvPicPr/>
          <p:nvPr/>
        </p:nvPicPr>
        <p:blipFill>
          <a:blip r:embed="rId3"/>
          <a:stretch/>
        </p:blipFill>
        <p:spPr>
          <a:xfrm>
            <a:off x="2971800" y="4666680"/>
            <a:ext cx="4571640" cy="2099880"/>
          </a:xfrm>
          <a:prstGeom prst="rect">
            <a:avLst/>
          </a:prstGeom>
          <a:ln w="0">
            <a:noFill/>
          </a:ln>
        </p:spPr>
      </p:pic>
      <p:sp>
        <p:nvSpPr>
          <p:cNvPr id="427" name=""/>
          <p:cNvSpPr/>
          <p:nvPr/>
        </p:nvSpPr>
        <p:spPr>
          <a:xfrm>
            <a:off x="5029200" y="5571000"/>
            <a:ext cx="456840" cy="2282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28" name=""/>
          <p:cNvSpPr/>
          <p:nvPr/>
        </p:nvSpPr>
        <p:spPr>
          <a:xfrm>
            <a:off x="5029200" y="5029200"/>
            <a:ext cx="456840" cy="2282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
        <p:nvSpPr>
          <p:cNvPr id="429" name=""/>
          <p:cNvSpPr/>
          <p:nvPr/>
        </p:nvSpPr>
        <p:spPr>
          <a:xfrm>
            <a:off x="5029200" y="6015600"/>
            <a:ext cx="456840" cy="22824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63"/>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MobileNet</a:t>
            </a:r>
            <a:endParaRPr b="0" lang="en-US" sz="3200" spc="-1" strike="noStrike">
              <a:solidFill>
                <a:srgbClr val="000000"/>
              </a:solidFill>
              <a:latin typeface="Arial"/>
            </a:endParaRPr>
          </a:p>
        </p:txBody>
      </p:sp>
      <p:sp>
        <p:nvSpPr>
          <p:cNvPr id="431" name="CustomShape 64"/>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32" name="CustomShape 65"/>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33" name="CustomShape 66"/>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34" name="Text Box 13"/>
          <p:cNvSpPr/>
          <p:nvPr/>
        </p:nvSpPr>
        <p:spPr>
          <a:xfrm>
            <a:off x="360000" y="1636560"/>
            <a:ext cx="707976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53 depthwise separable convolutions.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Mobile/embedded vision applications.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800" spc="-1" strike="noStrike">
                <a:solidFill>
                  <a:srgbClr val="000000"/>
                </a:solidFill>
                <a:latin typeface="Arial"/>
                <a:ea typeface="DejaVu Sans"/>
              </a:rPr>
              <a:t>Inverted residual blocks, linear bottlenecks.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~3.4M.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Optimized for low-latency and low-memory devices.</a:t>
            </a:r>
            <a:endParaRPr b="0" lang="en-US" sz="1800" spc="-1" strike="noStrike">
              <a:solidFill>
                <a:srgbClr val="000000"/>
              </a:solidFill>
              <a:latin typeface="Arial"/>
            </a:endParaRPr>
          </a:p>
        </p:txBody>
      </p:sp>
      <p:pic>
        <p:nvPicPr>
          <p:cNvPr id="435" name="" descr=""/>
          <p:cNvPicPr/>
          <p:nvPr/>
        </p:nvPicPr>
        <p:blipFill>
          <a:blip r:embed="rId1"/>
          <a:stretch/>
        </p:blipFill>
        <p:spPr>
          <a:xfrm>
            <a:off x="3783240" y="498240"/>
            <a:ext cx="5817600" cy="1137960"/>
          </a:xfrm>
          <a:prstGeom prst="rect">
            <a:avLst/>
          </a:prstGeom>
          <a:ln w="0">
            <a:noFill/>
          </a:ln>
        </p:spPr>
      </p:pic>
      <p:pic>
        <p:nvPicPr>
          <p:cNvPr id="436" name="" descr=""/>
          <p:cNvPicPr/>
          <p:nvPr/>
        </p:nvPicPr>
        <p:blipFill>
          <a:blip r:embed="rId2"/>
          <a:srcRect l="5148" t="2278" r="4698" b="37427"/>
          <a:stretch/>
        </p:blipFill>
        <p:spPr>
          <a:xfrm>
            <a:off x="6400800" y="4187880"/>
            <a:ext cx="2971440" cy="2313720"/>
          </a:xfrm>
          <a:prstGeom prst="rect">
            <a:avLst/>
          </a:prstGeom>
          <a:ln w="0">
            <a:noFill/>
          </a:ln>
        </p:spPr>
      </p:pic>
      <p:pic>
        <p:nvPicPr>
          <p:cNvPr id="437" name="" descr=""/>
          <p:cNvPicPr/>
          <p:nvPr/>
        </p:nvPicPr>
        <p:blipFill>
          <a:blip r:embed="rId3"/>
          <a:stretch/>
        </p:blipFill>
        <p:spPr>
          <a:xfrm>
            <a:off x="6629400" y="2286000"/>
            <a:ext cx="3202920" cy="1335240"/>
          </a:xfrm>
          <a:prstGeom prst="rect">
            <a:avLst/>
          </a:prstGeom>
          <a:ln w="0">
            <a:noFill/>
          </a:ln>
        </p:spPr>
      </p:pic>
      <p:pic>
        <p:nvPicPr>
          <p:cNvPr id="438" name="" descr=""/>
          <p:cNvPicPr/>
          <p:nvPr/>
        </p:nvPicPr>
        <p:blipFill>
          <a:blip r:embed="rId4"/>
          <a:stretch/>
        </p:blipFill>
        <p:spPr>
          <a:xfrm>
            <a:off x="1600200" y="5029200"/>
            <a:ext cx="4094640" cy="114264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68"/>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EfficientNet</a:t>
            </a:r>
            <a:endParaRPr b="0" lang="en-US" sz="3200" spc="-1" strike="noStrike">
              <a:solidFill>
                <a:srgbClr val="000000"/>
              </a:solidFill>
              <a:latin typeface="Arial"/>
            </a:endParaRPr>
          </a:p>
        </p:txBody>
      </p:sp>
      <p:sp>
        <p:nvSpPr>
          <p:cNvPr id="440" name="CustomShape 69"/>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41" name="CustomShape 70"/>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42" name="CustomShape 71"/>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43" name="Text Box 14"/>
          <p:cNvSpPr/>
          <p:nvPr/>
        </p:nvSpPr>
        <p:spPr>
          <a:xfrm>
            <a:off x="360000" y="1636560"/>
            <a:ext cx="7079760" cy="23774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16 ~81(*) MBConv blocks (depthwise + pointwise convs).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Dataset/Application: ImageNet classification.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Compound </a:t>
            </a:r>
            <a:r>
              <a:rPr b="1" lang="en-US" sz="1800" spc="-1" strike="noStrike">
                <a:solidFill>
                  <a:srgbClr val="000000"/>
                </a:solidFill>
                <a:latin typeface="Arial"/>
                <a:ea typeface="DejaVu Sans"/>
              </a:rPr>
              <a:t>scaling of depth, width, and resolution.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~5.3M ~ 66M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State-of-the-art efficiency; high accuracy with minimal compute.</a:t>
            </a: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444" name="" descr=""/>
          <p:cNvPicPr/>
          <p:nvPr/>
        </p:nvPicPr>
        <p:blipFill>
          <a:blip r:embed="rId1"/>
          <a:stretch/>
        </p:blipFill>
        <p:spPr>
          <a:xfrm>
            <a:off x="4169160" y="267480"/>
            <a:ext cx="4517280" cy="875160"/>
          </a:xfrm>
          <a:prstGeom prst="rect">
            <a:avLst/>
          </a:prstGeom>
          <a:ln w="0">
            <a:noFill/>
          </a:ln>
        </p:spPr>
      </p:pic>
      <p:pic>
        <p:nvPicPr>
          <p:cNvPr id="445" name="" descr=""/>
          <p:cNvPicPr/>
          <p:nvPr/>
        </p:nvPicPr>
        <p:blipFill>
          <a:blip r:embed="rId2"/>
          <a:stretch/>
        </p:blipFill>
        <p:spPr>
          <a:xfrm>
            <a:off x="7086600" y="1069200"/>
            <a:ext cx="2662920" cy="758160"/>
          </a:xfrm>
          <a:prstGeom prst="rect">
            <a:avLst/>
          </a:prstGeom>
          <a:ln w="0">
            <a:noFill/>
          </a:ln>
        </p:spPr>
      </p:pic>
      <p:pic>
        <p:nvPicPr>
          <p:cNvPr id="446" name="" descr=""/>
          <p:cNvPicPr/>
          <p:nvPr/>
        </p:nvPicPr>
        <p:blipFill>
          <a:blip r:embed="rId3"/>
          <a:srcRect l="0" t="10212" r="0" b="18238"/>
          <a:stretch/>
        </p:blipFill>
        <p:spPr>
          <a:xfrm>
            <a:off x="1600200" y="4800600"/>
            <a:ext cx="5487120" cy="1828440"/>
          </a:xfrm>
          <a:prstGeom prst="rect">
            <a:avLst/>
          </a:prstGeom>
          <a:ln w="0">
            <a:noFill/>
          </a:ln>
        </p:spPr>
      </p:pic>
      <p:pic>
        <p:nvPicPr>
          <p:cNvPr id="447" name="" descr=""/>
          <p:cNvPicPr/>
          <p:nvPr/>
        </p:nvPicPr>
        <p:blipFill>
          <a:blip r:embed="rId4"/>
          <a:stretch/>
        </p:blipFill>
        <p:spPr>
          <a:xfrm>
            <a:off x="7272360" y="2743200"/>
            <a:ext cx="1642680" cy="365724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Let’s Code</a:t>
            </a:r>
            <a:endParaRPr b="0" lang="en-US" sz="3200" spc="-1" strike="noStrike">
              <a:solidFill>
                <a:srgbClr val="000000"/>
              </a:solidFill>
              <a:latin typeface="Arial"/>
            </a:endParaRPr>
          </a:p>
        </p:txBody>
      </p:sp>
      <p:sp>
        <p:nvSpPr>
          <p:cNvPr id="449"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50"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51" name="TextBox 1"/>
          <p:cNvSpPr/>
          <p:nvPr/>
        </p:nvSpPr>
        <p:spPr>
          <a:xfrm>
            <a:off x="182520" y="1704240"/>
            <a:ext cx="89802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u="sng">
                <a:solidFill>
                  <a:schemeClr val="dk1"/>
                </a:solidFill>
                <a:uFillTx/>
                <a:latin typeface="Arial"/>
                <a:ea typeface="DejaVu Sans"/>
                <a:hlinkClick r:id="rId1"/>
              </a:rPr>
              <a:t>Lecture 07 - CNN Architecture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15"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16"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17" name="CustomShape 4"/>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18" name="Text Box 3"/>
          <p:cNvSpPr/>
          <p:nvPr/>
        </p:nvSpPr>
        <p:spPr>
          <a:xfrm>
            <a:off x="360000" y="1647720"/>
            <a:ext cx="8316000" cy="454716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CNN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19" name="Imagem 2" descr=""/>
          <p:cNvPicPr/>
          <p:nvPr/>
        </p:nvPicPr>
        <p:blipFill>
          <a:blip r:embed="rId1"/>
          <a:stretch/>
        </p:blipFill>
        <p:spPr>
          <a:xfrm>
            <a:off x="912600" y="2632320"/>
            <a:ext cx="8069040" cy="28756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21"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22"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23" name="CustomShape 4"/>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24" name="Text Box 3"/>
          <p:cNvSpPr/>
          <p:nvPr/>
        </p:nvSpPr>
        <p:spPr>
          <a:xfrm>
            <a:off x="360000" y="1647720"/>
            <a:ext cx="8316000" cy="454716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Feature Extraction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25" name="Imagem 2" descr=""/>
          <p:cNvPicPr/>
          <p:nvPr/>
        </p:nvPicPr>
        <p:blipFill>
          <a:blip r:embed="rId1"/>
          <a:stretch/>
        </p:blipFill>
        <p:spPr>
          <a:xfrm>
            <a:off x="4762440" y="1647720"/>
            <a:ext cx="3833640" cy="1365480"/>
          </a:xfrm>
          <a:prstGeom prst="rect">
            <a:avLst/>
          </a:prstGeom>
          <a:ln w="0">
            <a:noFill/>
          </a:ln>
        </p:spPr>
      </p:pic>
      <p:sp>
        <p:nvSpPr>
          <p:cNvPr id="226" name="Retângulo 7"/>
          <p:cNvSpPr/>
          <p:nvPr/>
        </p:nvSpPr>
        <p:spPr>
          <a:xfrm>
            <a:off x="4762440" y="1647720"/>
            <a:ext cx="2753280" cy="136548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27" name="Picture 219" descr=""/>
          <p:cNvPicPr/>
          <p:nvPr/>
        </p:nvPicPr>
        <p:blipFill>
          <a:blip r:embed="rId2"/>
          <a:stretch/>
        </p:blipFill>
        <p:spPr>
          <a:xfrm>
            <a:off x="1143000" y="3200400"/>
            <a:ext cx="5541840" cy="25887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5"/>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29" name="CustomShape 6"/>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30" name="CustomShape 7"/>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31" name="CustomShape 8"/>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32" name="Text Box 1"/>
          <p:cNvSpPr/>
          <p:nvPr/>
        </p:nvSpPr>
        <p:spPr>
          <a:xfrm>
            <a:off x="360000" y="1647720"/>
            <a:ext cx="8316000" cy="454716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Convolutional Layer (Learnable Filters)</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Padding</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Stride</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Kernel Size</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Number of Filters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33" name="Imagem 1" descr=""/>
          <p:cNvPicPr/>
          <p:nvPr/>
        </p:nvPicPr>
        <p:blipFill>
          <a:blip r:embed="rId1"/>
          <a:stretch/>
        </p:blipFill>
        <p:spPr>
          <a:xfrm>
            <a:off x="4762440" y="1647720"/>
            <a:ext cx="3833640" cy="1365480"/>
          </a:xfrm>
          <a:prstGeom prst="rect">
            <a:avLst/>
          </a:prstGeom>
          <a:ln w="0">
            <a:noFill/>
          </a:ln>
        </p:spPr>
      </p:pic>
      <p:sp>
        <p:nvSpPr>
          <p:cNvPr id="234" name="Retângulo 1"/>
          <p:cNvSpPr/>
          <p:nvPr/>
        </p:nvSpPr>
        <p:spPr>
          <a:xfrm>
            <a:off x="4762440" y="1647720"/>
            <a:ext cx="2753280" cy="136548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35" name="Picture 227" descr=""/>
          <p:cNvPicPr/>
          <p:nvPr/>
        </p:nvPicPr>
        <p:blipFill>
          <a:blip r:embed="rId2"/>
          <a:stretch/>
        </p:blipFill>
        <p:spPr>
          <a:xfrm>
            <a:off x="5257800" y="4529520"/>
            <a:ext cx="4469040" cy="1972080"/>
          </a:xfrm>
          <a:prstGeom prst="rect">
            <a:avLst/>
          </a:prstGeom>
          <a:ln w="0">
            <a:noFill/>
          </a:ln>
        </p:spPr>
      </p:pic>
      <p:pic>
        <p:nvPicPr>
          <p:cNvPr id="236" name="Picture 228" descr=""/>
          <p:cNvPicPr/>
          <p:nvPr/>
        </p:nvPicPr>
        <p:blipFill>
          <a:blip r:embed="rId3"/>
          <a:stretch/>
        </p:blipFill>
        <p:spPr>
          <a:xfrm>
            <a:off x="457200" y="3228480"/>
            <a:ext cx="4342680" cy="20286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0"/>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38" name="CustomShape 11"/>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39" name="CustomShape 12"/>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40" name="CustomShape 13"/>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41" name="Text Box 4"/>
          <p:cNvSpPr/>
          <p:nvPr/>
        </p:nvSpPr>
        <p:spPr>
          <a:xfrm>
            <a:off x="360000" y="1647720"/>
            <a:ext cx="8316000" cy="454716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Pooling Layer </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Reduce Spatial Dimensions</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Translation-Invariant</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Common Filter</a:t>
            </a:r>
            <a:endParaRPr b="0" lang="en-US" sz="1800" spc="-1" strike="noStrike">
              <a:solidFill>
                <a:srgbClr val="000000"/>
              </a:solidFill>
              <a:latin typeface="Arial"/>
            </a:endParaRPr>
          </a:p>
          <a:p>
            <a:pPr lvl="2" marL="648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Max: Preserve the “strongest” features </a:t>
            </a:r>
            <a:endParaRPr b="0" lang="en-US" sz="1800" spc="-1" strike="noStrike">
              <a:solidFill>
                <a:srgbClr val="000000"/>
              </a:solidFill>
              <a:latin typeface="Arial"/>
            </a:endParaRPr>
          </a:p>
          <a:p>
            <a:pPr lvl="2" marL="648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Average: Smooth features, preserves general representations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42" name="Imagem 5" descr=""/>
          <p:cNvPicPr/>
          <p:nvPr/>
        </p:nvPicPr>
        <p:blipFill>
          <a:blip r:embed="rId1"/>
          <a:stretch/>
        </p:blipFill>
        <p:spPr>
          <a:xfrm>
            <a:off x="5790240" y="1355400"/>
            <a:ext cx="3833640" cy="1365480"/>
          </a:xfrm>
          <a:prstGeom prst="rect">
            <a:avLst/>
          </a:prstGeom>
          <a:ln w="0">
            <a:noFill/>
          </a:ln>
        </p:spPr>
      </p:pic>
      <p:sp>
        <p:nvSpPr>
          <p:cNvPr id="243" name="Retângulo 3"/>
          <p:cNvSpPr/>
          <p:nvPr/>
        </p:nvSpPr>
        <p:spPr>
          <a:xfrm>
            <a:off x="5790240" y="1355400"/>
            <a:ext cx="2753280" cy="136548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44" name="Picture 236" descr=""/>
          <p:cNvPicPr/>
          <p:nvPr/>
        </p:nvPicPr>
        <p:blipFill>
          <a:blip r:embed="rId2"/>
          <a:stretch/>
        </p:blipFill>
        <p:spPr>
          <a:xfrm>
            <a:off x="2971800" y="3586320"/>
            <a:ext cx="4114080" cy="29152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46"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47"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48" name="CustomShape 4"/>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49" name="Text Box 3"/>
          <p:cNvSpPr/>
          <p:nvPr/>
        </p:nvSpPr>
        <p:spPr>
          <a:xfrm>
            <a:off x="360000" y="1638360"/>
            <a:ext cx="8316000" cy="454716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Classification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lvl="1" marL="4316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Forward and Back Propagation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50" name="Imagem 4" descr="Diagrama&#10;&#10;Descrição gerada automaticamente"/>
          <p:cNvPicPr/>
          <p:nvPr/>
        </p:nvPicPr>
        <p:blipFill>
          <a:blip r:embed="rId1"/>
          <a:stretch/>
        </p:blipFill>
        <p:spPr>
          <a:xfrm>
            <a:off x="3088440" y="3195720"/>
            <a:ext cx="4408920" cy="3305880"/>
          </a:xfrm>
          <a:prstGeom prst="rect">
            <a:avLst/>
          </a:prstGeom>
          <a:ln w="0">
            <a:noFill/>
          </a:ln>
        </p:spPr>
      </p:pic>
      <p:pic>
        <p:nvPicPr>
          <p:cNvPr id="251" name="Imagem 10" descr=""/>
          <p:cNvPicPr/>
          <p:nvPr/>
        </p:nvPicPr>
        <p:blipFill>
          <a:blip r:embed="rId2"/>
          <a:stretch/>
        </p:blipFill>
        <p:spPr>
          <a:xfrm>
            <a:off x="4494240" y="1541880"/>
            <a:ext cx="3833640" cy="1365480"/>
          </a:xfrm>
          <a:prstGeom prst="rect">
            <a:avLst/>
          </a:prstGeom>
          <a:ln w="0">
            <a:noFill/>
          </a:ln>
        </p:spPr>
      </p:pic>
      <p:sp>
        <p:nvSpPr>
          <p:cNvPr id="252" name="Retângulo 11"/>
          <p:cNvSpPr/>
          <p:nvPr/>
        </p:nvSpPr>
        <p:spPr>
          <a:xfrm flipH="1">
            <a:off x="7197480" y="1541880"/>
            <a:ext cx="1077840" cy="136548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60000" y="360000"/>
            <a:ext cx="9353880" cy="89388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54" name="CustomShape 2"/>
          <p:cNvSpPr/>
          <p:nvPr/>
        </p:nvSpPr>
        <p:spPr>
          <a:xfrm>
            <a:off x="897120" y="6886080"/>
            <a:ext cx="644112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55" name="CustomShape 3"/>
          <p:cNvSpPr/>
          <p:nvPr/>
        </p:nvSpPr>
        <p:spPr>
          <a:xfrm>
            <a:off x="7608600" y="6886080"/>
            <a:ext cx="2279160" cy="3589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56" name="CustomShape 4"/>
          <p:cNvSpPr/>
          <p:nvPr/>
        </p:nvSpPr>
        <p:spPr>
          <a:xfrm>
            <a:off x="360000" y="1827720"/>
            <a:ext cx="9173880" cy="467388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57" name="Text Box 3"/>
          <p:cNvSpPr/>
          <p:nvPr/>
        </p:nvSpPr>
        <p:spPr>
          <a:xfrm>
            <a:off x="360000" y="1636560"/>
            <a:ext cx="8316000" cy="454716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Forward and Back Propagation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58" name="Picture 2" descr="Backward Propagation | Backward Propagation Working in Neural Network"/>
          <p:cNvPicPr/>
          <p:nvPr/>
        </p:nvPicPr>
        <p:blipFill>
          <a:blip r:embed="rId1"/>
          <a:stretch/>
        </p:blipFill>
        <p:spPr>
          <a:xfrm>
            <a:off x="1777320" y="2619000"/>
            <a:ext cx="6969960" cy="4264560"/>
          </a:xfrm>
          <a:prstGeom prst="rect">
            <a:avLst/>
          </a:prstGeom>
          <a:ln w="0">
            <a:noFill/>
          </a:ln>
        </p:spPr>
      </p:pic>
      <p:pic>
        <p:nvPicPr>
          <p:cNvPr id="259" name="Imagem 8" descr=""/>
          <p:cNvPicPr/>
          <p:nvPr/>
        </p:nvPicPr>
        <p:blipFill>
          <a:blip r:embed="rId2"/>
          <a:stretch/>
        </p:blipFill>
        <p:spPr>
          <a:xfrm>
            <a:off x="4494240" y="1541880"/>
            <a:ext cx="3833640" cy="1365480"/>
          </a:xfrm>
          <a:prstGeom prst="rect">
            <a:avLst/>
          </a:prstGeom>
          <a:ln w="0">
            <a:noFill/>
          </a:ln>
        </p:spPr>
      </p:pic>
      <p:sp>
        <p:nvSpPr>
          <p:cNvPr id="260" name="Retângulo 9"/>
          <p:cNvSpPr/>
          <p:nvPr/>
        </p:nvSpPr>
        <p:spPr>
          <a:xfrm flipH="1">
            <a:off x="7197480" y="1541880"/>
            <a:ext cx="1077840" cy="136548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6107</TotalTime>
  <Application>LibreOffice/24.2.7.2$Linux_X86_64 LibreOffice_project/420$Build-2</Application>
  <AppVersion>15.0000</AppVersion>
  <Words>463</Words>
  <Paragraphs>167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2021-04-28T18:38:02Z</dcterms:created>
  <dc:creator/>
  <dc:description/>
  <dc:language>en-US</dc:language>
  <cp:lastModifiedBy/>
  <cp:lastPrinted>2025-09-15T22:55:49Z</cp:lastPrinted>
  <dcterms:modified xsi:type="dcterms:W3CDTF">2025-09-16T09:28:27Z</dcterms:modified>
  <cp:revision>168</cp:revision>
  <dc:subject/>
  <dc:title>Alizarin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KSOProductBuildVer">
    <vt:lpwstr>1033-11.1.0.10161</vt:lpwstr>
  </property>
  <property fmtid="{D5CDD505-2E9C-101B-9397-08002B2CF9AE}" pid="5" name="LinksUpToDate">
    <vt:bool>0</vt:bool>
  </property>
  <property fmtid="{D5CDD505-2E9C-101B-9397-08002B2CF9AE}" pid="6" name="MMClips">
    <vt:i4>0</vt:i4>
  </property>
  <property fmtid="{D5CDD505-2E9C-101B-9397-08002B2CF9AE}" pid="7" name="Notes">
    <vt:i4>17</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17</vt:i4>
  </property>
</Properties>
</file>